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slides/slide4.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1.xml" ContentType="application/vnd.openxmlformats-officedocument.presentationml.slideLayout+xml"/>
  <Override PartName="/ppt/slideLayouts/slideLayout35.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1.xml" ContentType="application/vnd.openxmlformats-officedocument.presentationml.slideLayout+xml"/>
  <Override PartName="/ppt/slideMasters/slideMaster3.xml" ContentType="application/vnd.openxmlformats-officedocument.presentationml.slideMaster+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2.xml" ContentType="application/vnd.openxmlformats-officedocument.drawingml.chart+xml"/>
  <Override PartName="/ppt/authors.xml" ContentType="application/vnd.ms-powerpoint.authors+xml"/>
  <Override PartName="/ppt/webextensions/taskpanes.xml" ContentType="application/vnd.ms-office.webextensiontaskpanes+xml"/>
  <Override PartName="/ppt/webextensions/webextension1.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5.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customXml/itemProps1.xml" ContentType="application/vnd.openxmlformats-officedocument.customXmlPropertie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customXml/itemProps2.xml" ContentType="application/vnd.openxmlformats-officedocument.customXmlPropertie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customXml/itemProps3.xml" ContentType="application/vnd.openxmlformats-officedocument.customXmlProperties+xml"/>
  <Override PartName="/ppt/tags/tag290.xml" ContentType="application/vnd.openxmlformats-officedocument.presentationml.tags+xml"/>
  <Override PartName="/ppt/tags/tag291.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92.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93.xml" ContentType="application/vnd.openxmlformats-officedocument.presentationml.tags+xml"/>
  <Override PartName="/ppt/tags/tag17.xml" ContentType="application/vnd.openxmlformats-officedocument.presentationml.tags+xml"/>
  <Override PartName="/ppt/tags/tag294.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240.xml" ContentType="application/vnd.openxmlformats-officedocument.presentationml.tags+xml"/>
  <Override PartName="/ppt/tags/tag21.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24.xml" ContentType="application/vnd.openxmlformats-officedocument.presentationml.tags+xml"/>
  <Override PartName="/ppt/tags/tag26.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361.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372.xml" ContentType="application/vnd.openxmlformats-officedocument.presentationml.tags+xml"/>
  <Override PartName="/ppt/tags/tag119.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120.xml" ContentType="application/vnd.openxmlformats-officedocument.presentationml.tags+xml"/>
  <Override PartName="/ppt/tags/tag162.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revisionInfo.xml" ContentType="application/vnd.ms-powerpoint.revisioninfo+xml"/>
  <Override PartName="/ppt/tags/tag130.xml" ContentType="application/vnd.openxmlformats-officedocument.presentationml.tags+xml"/>
  <Override PartName="/ppt/tags/tag1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4" r:id="rId5"/>
    <p:sldMasterId id="2147483898" r:id="rId6"/>
  </p:sldMasterIdLst>
  <p:notesMasterIdLst>
    <p:notesMasterId r:id="rId22"/>
  </p:notesMasterIdLst>
  <p:handoutMasterIdLst>
    <p:handoutMasterId r:id="rId23"/>
  </p:handoutMasterIdLst>
  <p:sldIdLst>
    <p:sldId id="258" r:id="rId7"/>
    <p:sldId id="272" r:id="rId8"/>
    <p:sldId id="2147473683" r:id="rId9"/>
    <p:sldId id="2147476975" r:id="rId10"/>
    <p:sldId id="2147473618" r:id="rId11"/>
    <p:sldId id="265" r:id="rId12"/>
    <p:sldId id="268" r:id="rId13"/>
    <p:sldId id="269" r:id="rId14"/>
    <p:sldId id="270" r:id="rId15"/>
    <p:sldId id="2147476976" r:id="rId16"/>
    <p:sldId id="2147473679" r:id="rId17"/>
    <p:sldId id="2147476982" r:id="rId18"/>
    <p:sldId id="2147476981" r:id="rId19"/>
    <p:sldId id="273" r:id="rId20"/>
    <p:sldId id="2147476983" r:id="rId21"/>
  </p:sldIdLst>
  <p:sldSz cx="12192000" cy="6858000"/>
  <p:notesSz cx="7102475" cy="9388475"/>
  <p:embeddedFontLst>
    <p:embeddedFont>
      <p:font typeface="Calibri" panose="020F050202020403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634D68-01AE-C03C-61C5-BCF002CA12B9}" name="Harrison  Rubin" initials="HR" userId="S::harrison@Sandboxindustries.onmicrosoft.com::7942e0b7-b070-46a9-88f3-0efc2afd1d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9C6FF"/>
    <a:srgbClr val="800080"/>
    <a:srgbClr val="0000FF"/>
    <a:srgbClr val="DDDDDD"/>
    <a:srgbClr val="DD8080"/>
    <a:srgbClr val="808080"/>
    <a:srgbClr val="80DDDD"/>
    <a:srgbClr val="969696"/>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59DDDA-246D-4CA8-B458-0349A6FC1EBA}" v="5" dt="2023-08-23T13:07:12.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21" autoAdjust="0"/>
  </p:normalViewPr>
  <p:slideViewPr>
    <p:cSldViewPr snapToGrid="0" snapToObjects="1">
      <p:cViewPr varScale="1">
        <p:scale>
          <a:sx n="86" d="100"/>
          <a:sy n="86" d="100"/>
        </p:scale>
        <p:origin x="114"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75" d="100"/>
          <a:sy n="75" d="100"/>
        </p:scale>
        <p:origin x="320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font" Target="fonts/font11.fntdata"/><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448979591836737E-2"/>
          <c:y val="4.2448979591836737E-2"/>
          <c:w val="0.91510204081632651"/>
          <c:h val="0.91510204081632651"/>
        </c:manualLayout>
      </c:layout>
      <c:doughnutChart>
        <c:varyColors val="0"/>
        <c:ser>
          <c:idx val="0"/>
          <c:order val="0"/>
          <c:dPt>
            <c:idx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45BE-41B7-8C95-6F2870356134}"/>
              </c:ext>
            </c:extLst>
          </c:dPt>
          <c:dPt>
            <c:idx val="1"/>
            <c:bubble3D val="0"/>
            <c:spPr>
              <a:solidFill>
                <a:schemeClr val="accent4"/>
              </a:solidFill>
              <a:ln w="9525" cmpd="sng" algn="ctr">
                <a:solidFill>
                  <a:schemeClr val="bg1"/>
                </a:solidFill>
                <a:prstDash val="solid"/>
              </a:ln>
            </c:spPr>
            <c:extLst>
              <c:ext xmlns:c16="http://schemas.microsoft.com/office/drawing/2014/chart" uri="{C3380CC4-5D6E-409C-BE32-E72D297353CC}">
                <c16:uniqueId val="{00000001-45BE-41B7-8C95-6F2870356134}"/>
              </c:ext>
            </c:extLst>
          </c:dPt>
          <c:dPt>
            <c:idx val="2"/>
            <c:bubble3D val="0"/>
            <c:spPr>
              <a:solidFill>
                <a:schemeClr val="hlink"/>
              </a:solidFill>
              <a:ln w="9525" cmpd="sng" algn="ctr">
                <a:solidFill>
                  <a:schemeClr val="bg1"/>
                </a:solidFill>
                <a:prstDash val="solid"/>
              </a:ln>
            </c:spPr>
            <c:extLst>
              <c:ext xmlns:c16="http://schemas.microsoft.com/office/drawing/2014/chart" uri="{C3380CC4-5D6E-409C-BE32-E72D297353CC}">
                <c16:uniqueId val="{00000002-45BE-41B7-8C95-6F2870356134}"/>
              </c:ext>
            </c:extLst>
          </c:dPt>
          <c:dPt>
            <c:idx val="3"/>
            <c:bubble3D val="0"/>
            <c:spPr>
              <a:solidFill>
                <a:srgbClr val="8C5AC8"/>
              </a:solidFill>
              <a:ln w="9525" cmpd="sng" algn="ctr">
                <a:solidFill>
                  <a:schemeClr val="bg1"/>
                </a:solidFill>
                <a:prstDash val="solid"/>
              </a:ln>
            </c:spPr>
            <c:extLst>
              <c:ext xmlns:c16="http://schemas.microsoft.com/office/drawing/2014/chart" uri="{C3380CC4-5D6E-409C-BE32-E72D297353CC}">
                <c16:uniqueId val="{00000003-45BE-41B7-8C95-6F2870356134}"/>
              </c:ext>
            </c:extLst>
          </c:dPt>
          <c:val>
            <c:numRef>
              <c:f>Sheet1!$A$1:$A$4</c:f>
              <c:numCache>
                <c:formatCode>General</c:formatCode>
                <c:ptCount val="4"/>
                <c:pt idx="0">
                  <c:v>55.125071506578607</c:v>
                </c:pt>
                <c:pt idx="1">
                  <c:v>20.801913776067398</c:v>
                </c:pt>
                <c:pt idx="2">
                  <c:v>18.87253627333715</c:v>
                </c:pt>
                <c:pt idx="3">
                  <c:v>5.2004784440168494</c:v>
                </c:pt>
              </c:numCache>
            </c:numRef>
          </c:val>
          <c:extLst>
            <c:ext xmlns:c16="http://schemas.microsoft.com/office/drawing/2014/chart" uri="{C3380CC4-5D6E-409C-BE32-E72D297353CC}">
              <c16:uniqueId val="{00000004-45BE-41B7-8C95-6F2870356134}"/>
            </c:ext>
          </c:extLst>
        </c:ser>
        <c:dLbls>
          <c:showLegendKey val="0"/>
          <c:showVal val="0"/>
          <c:showCatName val="0"/>
          <c:showSerName val="0"/>
          <c:showPercent val="0"/>
          <c:showBubbleSize val="0"/>
          <c:showLeaderLines val="0"/>
        </c:dLbls>
        <c:firstSliceAng val="0"/>
        <c:holeSize val="60"/>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104208416833664E-2"/>
          <c:y val="5.2104208416833664E-2"/>
          <c:w val="0.89579158316633267"/>
          <c:h val="0.89579158316633267"/>
        </c:manualLayout>
      </c:layout>
      <c:doughnutChart>
        <c:varyColors val="0"/>
        <c:ser>
          <c:idx val="0"/>
          <c:order val="0"/>
          <c:dPt>
            <c:idx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0-A434-4BCE-A6C9-1707449FB2EE}"/>
              </c:ext>
            </c:extLst>
          </c:dPt>
          <c:dPt>
            <c:idx val="1"/>
            <c:bubble3D val="0"/>
            <c:spPr>
              <a:solidFill>
                <a:schemeClr val="accent4"/>
              </a:solidFill>
              <a:ln w="9525" cmpd="sng" algn="ctr">
                <a:solidFill>
                  <a:schemeClr val="bg1"/>
                </a:solidFill>
                <a:prstDash val="solid"/>
              </a:ln>
            </c:spPr>
            <c:extLst>
              <c:ext xmlns:c16="http://schemas.microsoft.com/office/drawing/2014/chart" uri="{C3380CC4-5D6E-409C-BE32-E72D297353CC}">
                <c16:uniqueId val="{00000001-A434-4BCE-A6C9-1707449FB2EE}"/>
              </c:ext>
            </c:extLst>
          </c:dPt>
          <c:dPt>
            <c:idx val="2"/>
            <c:bubble3D val="0"/>
            <c:spPr>
              <a:solidFill>
                <a:schemeClr val="hlink"/>
              </a:solidFill>
              <a:ln w="9525" cmpd="sng" algn="ctr">
                <a:solidFill>
                  <a:schemeClr val="bg1"/>
                </a:solidFill>
                <a:prstDash val="solid"/>
              </a:ln>
            </c:spPr>
            <c:extLst>
              <c:ext xmlns:c16="http://schemas.microsoft.com/office/drawing/2014/chart" uri="{C3380CC4-5D6E-409C-BE32-E72D297353CC}">
                <c16:uniqueId val="{00000002-A434-4BCE-A6C9-1707449FB2EE}"/>
              </c:ext>
            </c:extLst>
          </c:dPt>
          <c:dPt>
            <c:idx val="3"/>
            <c:bubble3D val="0"/>
            <c:spPr>
              <a:solidFill>
                <a:srgbClr val="8C5AC8"/>
              </a:solidFill>
              <a:ln w="9525" cmpd="sng" algn="ctr">
                <a:solidFill>
                  <a:schemeClr val="bg1"/>
                </a:solidFill>
                <a:prstDash val="solid"/>
              </a:ln>
            </c:spPr>
            <c:extLst>
              <c:ext xmlns:c16="http://schemas.microsoft.com/office/drawing/2014/chart" uri="{C3380CC4-5D6E-409C-BE32-E72D297353CC}">
                <c16:uniqueId val="{00000003-A434-4BCE-A6C9-1707449FB2EE}"/>
              </c:ext>
            </c:extLst>
          </c:dPt>
          <c:val>
            <c:numRef>
              <c:f>Sheet1!$A$1:$A$4</c:f>
              <c:numCache>
                <c:formatCode>General</c:formatCode>
                <c:ptCount val="4"/>
                <c:pt idx="0">
                  <c:v>87.5</c:v>
                </c:pt>
                <c:pt idx="1">
                  <c:v>6.25</c:v>
                </c:pt>
                <c:pt idx="2">
                  <c:v>0</c:v>
                </c:pt>
                <c:pt idx="3">
                  <c:v>6.25</c:v>
                </c:pt>
              </c:numCache>
            </c:numRef>
          </c:val>
          <c:extLst>
            <c:ext xmlns:c16="http://schemas.microsoft.com/office/drawing/2014/chart" uri="{C3380CC4-5D6E-409C-BE32-E72D297353CC}">
              <c16:uniqueId val="{00000004-A434-4BCE-A6C9-1707449FB2EE}"/>
            </c:ext>
          </c:extLst>
        </c:ser>
        <c:dLbls>
          <c:showLegendKey val="0"/>
          <c:showVal val="0"/>
          <c:showCatName val="0"/>
          <c:showSerName val="0"/>
          <c:showPercent val="0"/>
          <c:showBubbleSize val="0"/>
          <c:showLeaderLines val="0"/>
        </c:dLbls>
        <c:firstSliceAng val="0"/>
        <c:holeSize val="60"/>
      </c:doughnutChart>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25 August 2023</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en-US" smtClean="0"/>
              <a:pPr/>
              <a:t>25 August 2023</a:t>
            </a:fld>
            <a:endParaRPr lang="en-US" dirty="0"/>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fld id="{1DF34805-1F01-4BDA-A8CA-FCEA2B4BC8D0}" type="datetime3">
              <a:rPr lang="en-US" smtClean="0"/>
              <a:pPr/>
              <a:t>25 August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dirty="0"/>
          </a:p>
        </p:txBody>
      </p:sp>
      <p:sp>
        <p:nvSpPr>
          <p:cNvPr id="51" name="Slide Image Placeholder 50">
            <a:extLst>
              <a:ext uri="{FF2B5EF4-FFF2-40B4-BE49-F238E27FC236}">
                <a16:creationId xmlns:a16="http://schemas.microsoft.com/office/drawing/2014/main" id="{DCE3710F-2356-44F5-A47E-3DFCE8CD483E}"/>
              </a:ext>
            </a:extLst>
          </p:cNvPr>
          <p:cNvSpPr>
            <a:spLocks noGrp="1" noRot="1" noChangeAspect="1"/>
          </p:cNvSpPr>
          <p:nvPr>
            <p:ph type="sldImg"/>
          </p:nvPr>
        </p:nvSpPr>
        <p:spPr>
          <a:xfrm>
            <a:off x="735013" y="563563"/>
            <a:ext cx="5632450" cy="3168650"/>
          </a:xfrm>
        </p:spPr>
      </p:sp>
    </p:spTree>
    <p:extLst>
      <p:ext uri="{BB962C8B-B14F-4D97-AF65-F5344CB8AC3E}">
        <p14:creationId xmlns:p14="http://schemas.microsoft.com/office/powerpoint/2010/main" val="391078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25 August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3</a:t>
            </a:fld>
            <a:endParaRPr lang="en-US" dirty="0"/>
          </a:p>
        </p:txBody>
      </p:sp>
    </p:spTree>
    <p:extLst>
      <p:ext uri="{BB962C8B-B14F-4D97-AF65-F5344CB8AC3E}">
        <p14:creationId xmlns:p14="http://schemas.microsoft.com/office/powerpoint/2010/main" val="8459878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6.xml"/><Relationship Id="rId7" Type="http://schemas.openxmlformats.org/officeDocument/2006/relationships/oleObject" Target="../embeddings/oleObject2.bin"/><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slideMaster" Target="../slideMasters/slideMaster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image" Target="../media/image3.emf"/><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oleObject" Target="../embeddings/oleObject12.bin"/><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image" Target="../media/image2.emf"/><Relationship Id="rId5" Type="http://schemas.openxmlformats.org/officeDocument/2006/relationships/tags" Target="../tags/tag121.xml"/><Relationship Id="rId10" Type="http://schemas.openxmlformats.org/officeDocument/2006/relationships/oleObject" Target="../embeddings/oleObject13.bin"/><Relationship Id="rId4" Type="http://schemas.openxmlformats.org/officeDocument/2006/relationships/tags" Target="../tags/tag120.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2.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2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56.xml"/><Relationship Id="rId7" Type="http://schemas.openxmlformats.org/officeDocument/2006/relationships/oleObject" Target="../embeddings/oleObject17.bin"/><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Master" Target="../slideMasters/slideMaster2.xml"/><Relationship Id="rId5" Type="http://schemas.openxmlformats.org/officeDocument/2006/relationships/tags" Target="../tags/tag158.xml"/><Relationship Id="rId4" Type="http://schemas.openxmlformats.org/officeDocument/2006/relationships/tags" Target="../tags/tag157.xml"/></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161.xml"/><Relationship Id="rId7" Type="http://schemas.openxmlformats.org/officeDocument/2006/relationships/slideMaster" Target="../slideMasters/slideMaster2.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67.xml"/><Relationship Id="rId7" Type="http://schemas.openxmlformats.org/officeDocument/2006/relationships/slideMaster" Target="../slideMasters/slideMaster2.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73.xml"/><Relationship Id="rId7" Type="http://schemas.openxmlformats.org/officeDocument/2006/relationships/slideMaster" Target="../slideMasters/slideMaster2.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1.xml"/><Relationship Id="rId7"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79.xml"/><Relationship Id="rId7" Type="http://schemas.openxmlformats.org/officeDocument/2006/relationships/slideMaster" Target="../slideMasters/slideMaster2.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9"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10" Type="http://schemas.openxmlformats.org/officeDocument/2006/relationships/image" Target="../media/image2.emf"/><Relationship Id="rId4" Type="http://schemas.openxmlformats.org/officeDocument/2006/relationships/tags" Target="../tags/tag186.xml"/><Relationship Id="rId9"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oleObject" Target="../embeddings/oleObject23.bin"/><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slideMaster" Target="../slideMasters/slideMaster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oleObject" Target="../embeddings/oleObject24.bin"/><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slideMaster" Target="../slideMasters/slideMaster2.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oleObject" Target="../embeddings/oleObject25.bin"/><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slideMaster" Target="../slideMasters/slideMaster2.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oleObject" Target="../embeddings/oleObject26.bin"/><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slideMaster" Target="../slideMasters/slideMaster2.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oleObject" Target="../embeddings/oleObject27.bin"/><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slideMaster" Target="../slideMasters/slideMaster2.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0" Type="http://schemas.openxmlformats.org/officeDocument/2006/relationships/tags" Target="../tags/tag243.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oleObject" Target="../embeddings/oleObject28.bin"/><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slideMaster" Target="../slideMasters/slideMaster2.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tags" Target="../tags/tag255.xml"/><Relationship Id="rId5" Type="http://schemas.openxmlformats.org/officeDocument/2006/relationships/tags" Target="../tags/tag249.xml"/><Relationship Id="rId10" Type="http://schemas.openxmlformats.org/officeDocument/2006/relationships/tags" Target="../tags/tag254.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oleObject" Target="../embeddings/oleObject29.bin"/><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slideMaster" Target="../slideMasters/slideMaster2.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tags" Target="../tags/tag266.xml"/><Relationship Id="rId5" Type="http://schemas.openxmlformats.org/officeDocument/2006/relationships/tags" Target="../tags/tag260.xml"/><Relationship Id="rId10" Type="http://schemas.openxmlformats.org/officeDocument/2006/relationships/tags" Target="../tags/tag265.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oleObject" Target="../embeddings/oleObject30.bin"/><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slideMaster" Target="../slideMasters/slideMaster2.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85.xml"/><Relationship Id="rId3" Type="http://schemas.openxmlformats.org/officeDocument/2006/relationships/tags" Target="../tags/tag280.xml"/><Relationship Id="rId7" Type="http://schemas.openxmlformats.org/officeDocument/2006/relationships/tags" Target="../tags/tag284.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image" Target="../media/image2.emf"/><Relationship Id="rId5" Type="http://schemas.openxmlformats.org/officeDocument/2006/relationships/tags" Target="../tags/tag282.xml"/><Relationship Id="rId10" Type="http://schemas.openxmlformats.org/officeDocument/2006/relationships/oleObject" Target="../embeddings/oleObject31.bin"/><Relationship Id="rId4" Type="http://schemas.openxmlformats.org/officeDocument/2006/relationships/tags" Target="../tags/tag281.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image" Target="../media/image2.emf"/><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oleObject" Target="../embeddings/oleObject32.bin"/><Relationship Id="rId5" Type="http://schemas.openxmlformats.org/officeDocument/2006/relationships/slideMaster" Target="../slideMasters/slideMaster2.xml"/><Relationship Id="rId4" Type="http://schemas.openxmlformats.org/officeDocument/2006/relationships/tags" Target="../tags/tag289.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1.xml"/><Relationship Id="rId1" Type="http://schemas.openxmlformats.org/officeDocument/2006/relationships/tags" Target="../tags/tag290.x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293.xml"/><Relationship Id="rId4" Type="http://schemas.openxmlformats.org/officeDocument/2006/relationships/image" Target="../media/image5.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294.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2.emf"/><Relationship Id="rId4" Type="http://schemas.openxmlformats.org/officeDocument/2006/relationships/tags" Target="../tags/tag56.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oleObject" Target="../embeddings/oleObject8.bin"/><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oleObject" Target="../embeddings/oleObject9.bin"/><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slideMaster" Target="../slideMasters/slideMaster1.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tags" Target="../tags/tag93.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image" Target="../media/image1.emf"/><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293498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789586"/>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092559"/>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5"/>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US"/>
              <a:t>Click to edit Master title style</a:t>
            </a:r>
            <a:endParaRPr lang="en-US" dirty="0"/>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161796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572" imgH="588" progId="TCLayout.ActiveDocument.1">
                  <p:embed/>
                </p:oleObj>
              </mc:Choice>
              <mc:Fallback>
                <p:oleObj name="think-cell Slide" r:id="rId14"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780750"/>
            <a:ext cx="6967728" cy="384721"/>
          </a:xfrm>
        </p:spPr>
        <p:txBody>
          <a:bodyPr vert="horz">
            <a:spAutoFit/>
          </a:bodyPr>
          <a:lstStyle>
            <a:lvl1pPr rtl="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cxnSp>
        <p:nvCxnSpPr>
          <p:cNvPr id="14" name="BottomLineRight">
            <a:extLst>
              <a:ext uri="{FF2B5EF4-FFF2-40B4-BE49-F238E27FC236}">
                <a16:creationId xmlns:a16="http://schemas.microsoft.com/office/drawing/2014/main" id="{AF7AB600-DB18-4F4A-A0E7-1BBE0C6C81C2}"/>
              </a:ext>
            </a:extLst>
          </p:cNvPr>
          <p:cNvCxnSpPr/>
          <p:nvPr userDrawn="1">
            <p:custDataLst>
              <p:tags r:id="rId8"/>
            </p:custDataLst>
          </p:nvPr>
        </p:nvCxnSpPr>
        <p:spPr>
          <a:xfrm>
            <a:off x="8173371" y="6453769"/>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BottomLineLeft">
            <a:extLst>
              <a:ext uri="{FF2B5EF4-FFF2-40B4-BE49-F238E27FC236}">
                <a16:creationId xmlns:a16="http://schemas.microsoft.com/office/drawing/2014/main" id="{7A7E4F33-35A1-4664-A15E-180FA4B47EED}"/>
              </a:ext>
            </a:extLst>
          </p:cNvPr>
          <p:cNvCxnSpPr/>
          <p:nvPr userDrawn="1">
            <p:custDataLst>
              <p:tags r:id="rId9"/>
            </p:custDataLst>
          </p:nvPr>
        </p:nvCxnSpPr>
        <p:spPr>
          <a:xfrm>
            <a:off x="554736" y="6453769"/>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Right">
            <a:extLst>
              <a:ext uri="{FF2B5EF4-FFF2-40B4-BE49-F238E27FC236}">
                <a16:creationId xmlns:a16="http://schemas.microsoft.com/office/drawing/2014/main" id="{A1B174FF-C30E-41E7-A430-9970261AD30D}"/>
              </a:ext>
            </a:extLst>
          </p:cNvPr>
          <p:cNvCxnSpPr/>
          <p:nvPr userDrawn="1">
            <p:custDataLst>
              <p:tags r:id="rId10"/>
            </p:custDataLst>
          </p:nvPr>
        </p:nvCxnSpPr>
        <p:spPr>
          <a:xfrm>
            <a:off x="8173371" y="1181906"/>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Left">
            <a:extLst>
              <a:ext uri="{FF2B5EF4-FFF2-40B4-BE49-F238E27FC236}">
                <a16:creationId xmlns:a16="http://schemas.microsoft.com/office/drawing/2014/main" id="{3AA70306-6AAA-4BEB-B303-A1FFB931D359}"/>
              </a:ext>
            </a:extLst>
          </p:cNvPr>
          <p:cNvCxnSpPr/>
          <p:nvPr userDrawn="1">
            <p:custDataLst>
              <p:tags r:id="rId11"/>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19C8346-E20B-481C-964E-EAC087B3366C}"/>
              </a:ext>
            </a:extLst>
          </p:cNvPr>
          <p:cNvCxnSpPr/>
          <p:nvPr userDrawn="1">
            <p:custDataLst>
              <p:tags r:id="rId12"/>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309838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780750"/>
            <a:ext cx="7918704" cy="384721"/>
          </a:xfrm>
        </p:spPr>
        <p:txBody>
          <a:bodyPr vert="horz">
            <a:spAutoFit/>
          </a:bodyPr>
          <a:lstStyle>
            <a:lvl1pPr rtl="0">
              <a:defRPr/>
            </a:lvl1pPr>
          </a:lstStyle>
          <a:p>
            <a:r>
              <a:rPr lang="en-US"/>
              <a:t>Click to edit Master 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cxnSp>
        <p:nvCxnSpPr>
          <p:cNvPr id="14" name="BottomLineRight">
            <a:extLst>
              <a:ext uri="{FF2B5EF4-FFF2-40B4-BE49-F238E27FC236}">
                <a16:creationId xmlns:a16="http://schemas.microsoft.com/office/drawing/2014/main" id="{08AA258E-78B5-4934-AD07-8C6D0452561D}"/>
              </a:ext>
            </a:extLst>
          </p:cNvPr>
          <p:cNvCxnSpPr/>
          <p:nvPr userDrawn="1">
            <p:custDataLst>
              <p:tags r:id="rId8"/>
            </p:custDataLst>
          </p:nvPr>
        </p:nvCxnSpPr>
        <p:spPr>
          <a:xfrm>
            <a:off x="9119861" y="6453769"/>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BottomLineLeft">
            <a:extLst>
              <a:ext uri="{FF2B5EF4-FFF2-40B4-BE49-F238E27FC236}">
                <a16:creationId xmlns:a16="http://schemas.microsoft.com/office/drawing/2014/main" id="{D387E9E9-1231-4BF7-BAE8-9B47760A3A81}"/>
              </a:ext>
            </a:extLst>
          </p:cNvPr>
          <p:cNvCxnSpPr/>
          <p:nvPr userDrawn="1">
            <p:custDataLst>
              <p:tags r:id="rId9"/>
            </p:custDataLst>
          </p:nvPr>
        </p:nvCxnSpPr>
        <p:spPr>
          <a:xfrm>
            <a:off x="554736" y="6453769"/>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Right">
            <a:extLst>
              <a:ext uri="{FF2B5EF4-FFF2-40B4-BE49-F238E27FC236}">
                <a16:creationId xmlns:a16="http://schemas.microsoft.com/office/drawing/2014/main" id="{452E5EE1-C969-452B-B400-D0E7B6DCB647}"/>
              </a:ext>
            </a:extLst>
          </p:cNvPr>
          <p:cNvCxnSpPr/>
          <p:nvPr userDrawn="1">
            <p:custDataLst>
              <p:tags r:id="rId10"/>
            </p:custDataLst>
          </p:nvPr>
        </p:nvCxnSpPr>
        <p:spPr>
          <a:xfrm>
            <a:off x="9119861" y="1181906"/>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TopLineLeft">
            <a:extLst>
              <a:ext uri="{FF2B5EF4-FFF2-40B4-BE49-F238E27FC236}">
                <a16:creationId xmlns:a16="http://schemas.microsoft.com/office/drawing/2014/main" id="{240E4D55-D158-4BEC-8B83-4652E29F8FB1}"/>
              </a:ext>
            </a:extLst>
          </p:cNvPr>
          <p:cNvCxnSpPr/>
          <p:nvPr userDrawn="1">
            <p:custDataLst>
              <p:tags r:id="rId11"/>
            </p:custDataLst>
          </p:nvPr>
        </p:nvCxnSpPr>
        <p:spPr>
          <a:xfrm>
            <a:off x="554736" y="1181906"/>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021934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052214"/>
            <a:ext cx="11082528" cy="384721"/>
          </a:xfrm>
        </p:spPr>
        <p:txBody>
          <a:bodyPr vert="horz">
            <a:spAutoFit/>
          </a:bodyPr>
          <a:lstStyle>
            <a:lvl1pPr rtl="0">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cxnSp>
        <p:nvCxnSpPr>
          <p:cNvPr id="13" name="BottomLine">
            <a:extLst>
              <a:ext uri="{FF2B5EF4-FFF2-40B4-BE49-F238E27FC236}">
                <a16:creationId xmlns:a16="http://schemas.microsoft.com/office/drawing/2014/main" id="{C91D6DBA-E745-42F5-85AE-DC4052C1CA6A}"/>
              </a:ext>
            </a:extLst>
          </p:cNvPr>
          <p:cNvCxnSpPr/>
          <p:nvPr userDrawn="1">
            <p:custDataLst>
              <p:tags r:id="rId7"/>
            </p:custDataLst>
          </p:nvPr>
        </p:nvCxnSpPr>
        <p:spPr>
          <a:xfrm>
            <a:off x="554736" y="645376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TopLine">
            <a:extLst>
              <a:ext uri="{FF2B5EF4-FFF2-40B4-BE49-F238E27FC236}">
                <a16:creationId xmlns:a16="http://schemas.microsoft.com/office/drawing/2014/main" id="{2E07B37E-9822-471A-8125-A41EEDCA3893}"/>
              </a:ext>
            </a:extLst>
          </p:cNvPr>
          <p:cNvCxnSpPr/>
          <p:nvPr userDrawn="1">
            <p:custDataLst>
              <p:tags r:id="rId8"/>
            </p:custDataLst>
          </p:nvPr>
        </p:nvCxnSpPr>
        <p:spPr>
          <a:xfrm>
            <a:off x="554736" y="146356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4" name="TextBox 3">
            <a:extLst>
              <a:ext uri="{FF2B5EF4-FFF2-40B4-BE49-F238E27FC236}">
                <a16:creationId xmlns:a16="http://schemas.microsoft.com/office/drawing/2014/main" id="{7857F457-6247-44D4-BE3C-66B191EB78D5}"/>
              </a:ext>
            </a:extLst>
          </p:cNvPr>
          <p:cNvSpPr txBox="1"/>
          <p:nvPr userDrawn="1"/>
        </p:nvSpPr>
        <p:spPr>
          <a:xfrm>
            <a:off x="4064000" y="2367171"/>
            <a:ext cx="4064000" cy="212365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13800" dirty="0"/>
              <a:t>END</a:t>
            </a:r>
          </a:p>
        </p:txBody>
      </p:sp>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9A88F5-906A-46E0-BC52-0270B9C82070}"/>
              </a:ext>
            </a:extLst>
          </p:cNvPr>
          <p:cNvSpPr txBox="1">
            <a:spLocks noChangeArrowheads="1"/>
          </p:cNvSpPr>
          <p:nvPr userDrawn="1"/>
        </p:nvSpPr>
        <p:spPr bwMode="auto">
          <a:xfrm>
            <a:off x="1782234" y="6460067"/>
            <a:ext cx="9817100" cy="215444"/>
          </a:xfrm>
          <a:prstGeom prst="rect">
            <a:avLst/>
          </a:prstGeom>
          <a:noFill/>
          <a:ln>
            <a:noFill/>
          </a:ln>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r>
              <a:rPr lang="en-US" altLang="en-US" sz="800" dirty="0">
                <a:latin typeface="Arial" panose="020B0604020202020204" pitchFamily="34" charset="0"/>
                <a:cs typeface="Arial" panose="020B0604020202020204" pitchFamily="34" charset="0"/>
              </a:rPr>
              <a:t>Blue Cross Blue Shield of Michigan and Blue Care Network are nonprofit corporations and independent licensees of the Blue Cross and Blue Shield Association.</a:t>
            </a:r>
          </a:p>
        </p:txBody>
      </p:sp>
      <p:sp>
        <p:nvSpPr>
          <p:cNvPr id="13" name="Title Placeholder 1"/>
          <p:cNvSpPr>
            <a:spLocks noGrp="1"/>
          </p:cNvSpPr>
          <p:nvPr>
            <p:ph type="title"/>
          </p:nvPr>
        </p:nvSpPr>
        <p:spPr bwMode="auto">
          <a:xfrm>
            <a:off x="1783105" y="648257"/>
            <a:ext cx="10094048" cy="384721"/>
          </a:xfrm>
          <a:prstGeom prst="rect">
            <a:avLst/>
          </a:prstGeom>
          <a:noFill/>
          <a:ln>
            <a:noFill/>
          </a:ln>
        </p:spPr>
        <p:txBody>
          <a:bodyPr/>
          <a:lstStyle/>
          <a:p>
            <a:pPr lvl="0"/>
            <a:r>
              <a:rPr lang="en-US" altLang="en-US"/>
              <a:t>Click to edit Master title style</a:t>
            </a:r>
          </a:p>
        </p:txBody>
      </p:sp>
      <p:sp>
        <p:nvSpPr>
          <p:cNvPr id="14" name="Text Placeholder 2"/>
          <p:cNvSpPr>
            <a:spLocks noGrp="1"/>
          </p:cNvSpPr>
          <p:nvPr>
            <p:ph idx="1"/>
          </p:nvPr>
        </p:nvSpPr>
        <p:spPr bwMode="auto">
          <a:xfrm>
            <a:off x="1783105" y="1435145"/>
            <a:ext cx="10094049" cy="1384995"/>
          </a:xfrm>
          <a:prstGeom prst="rect">
            <a:avLst/>
          </a:prstGeom>
          <a:noFill/>
          <a:ln>
            <a:noFill/>
          </a:ln>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US" altLang="en-US" noProof="0" dirty="0"/>
          </a:p>
        </p:txBody>
      </p:sp>
      <p:sp>
        <p:nvSpPr>
          <p:cNvPr id="5" name="Slide Number Placeholder 3">
            <a:extLst>
              <a:ext uri="{FF2B5EF4-FFF2-40B4-BE49-F238E27FC236}">
                <a16:creationId xmlns:a16="http://schemas.microsoft.com/office/drawing/2014/main" id="{93C48452-8748-4C49-8897-5F0596302DCE}"/>
              </a:ext>
            </a:extLst>
          </p:cNvPr>
          <p:cNvSpPr>
            <a:spLocks noGrp="1"/>
          </p:cNvSpPr>
          <p:nvPr>
            <p:ph type="sldNum" sz="quarter" idx="10"/>
          </p:nvPr>
        </p:nvSpPr>
        <p:spPr/>
        <p:txBody>
          <a:bodyPr/>
          <a:lstStyle>
            <a:lvl1pPr>
              <a:defRPr/>
            </a:lvl1pPr>
          </a:lstStyle>
          <a:p>
            <a:pPr>
              <a:defRPr/>
            </a:pPr>
            <a:fld id="{556BD9DC-347E-45C1-B6FA-F9E85A7BB9AF}" type="slidenum">
              <a:rPr lang="en-US"/>
              <a:pPr>
                <a:defRPr/>
              </a:pPr>
              <a:t>‹#›</a:t>
            </a:fld>
            <a:endParaRPr lang="en-US" dirty="0"/>
          </a:p>
        </p:txBody>
      </p:sp>
    </p:spTree>
    <p:extLst>
      <p:ext uri="{BB962C8B-B14F-4D97-AF65-F5344CB8AC3E}">
        <p14:creationId xmlns:p14="http://schemas.microsoft.com/office/powerpoint/2010/main" val="38849488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2967978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Documenttype">
            <a:extLst>
              <a:ext uri="{FF2B5EF4-FFF2-40B4-BE49-F238E27FC236}">
                <a16:creationId xmlns:a16="http://schemas.microsoft.com/office/drawing/2014/main" id="{8FC074A9-3CAE-45DC-BD4C-8A8B94EB4193}"/>
              </a:ext>
            </a:extLst>
          </p:cNvPr>
          <p:cNvSpPr>
            <a:spLocks noGrp="1"/>
          </p:cNvSpPr>
          <p:nvPr>
            <p:ph type="body" sz="quarter" idx="13" hasCustomPrompt="1"/>
            <p:custDataLst>
              <p:tags r:id="rId2"/>
            </p:custDataLst>
          </p:nvPr>
        </p:nvSpPr>
        <p:spPr>
          <a:xfrm>
            <a:off x="550800" y="5789586"/>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vl1pPr>
          </a:lstStyle>
          <a:p>
            <a:pPr lvl="0"/>
            <a:r>
              <a:rPr lang="en-US" dirty="0"/>
              <a:t>Edit date or title/role</a:t>
            </a:r>
          </a:p>
        </p:txBody>
      </p:sp>
      <p:sp>
        <p:nvSpPr>
          <p:cNvPr id="7" name="Subtitle">
            <a:extLst>
              <a:ext uri="{FF2B5EF4-FFF2-40B4-BE49-F238E27FC236}">
                <a16:creationId xmlns:a16="http://schemas.microsoft.com/office/drawing/2014/main" id="{F6F01FC2-7D32-499B-ACEE-7097AD71497F}"/>
              </a:ext>
            </a:extLst>
          </p:cNvPr>
          <p:cNvSpPr>
            <a:spLocks noGrp="1"/>
          </p:cNvSpPr>
          <p:nvPr>
            <p:ph type="subTitle" idx="1"/>
            <p:custDataLst>
              <p:tags r:id="rId3"/>
            </p:custDataLst>
          </p:nvPr>
        </p:nvSpPr>
        <p:spPr>
          <a:xfrm>
            <a:off x="551941" y="4092559"/>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vl1pPr>
          </a:lstStyle>
          <a:p>
            <a:pPr lvl="0"/>
            <a:r>
              <a:rPr lang="en-US" dirty="0"/>
              <a:t>Click to edit Master subtitle style</a:t>
            </a:r>
          </a:p>
        </p:txBody>
      </p:sp>
      <p:sp>
        <p:nvSpPr>
          <p:cNvPr id="8" name="Title">
            <a:extLst>
              <a:ext uri="{FF2B5EF4-FFF2-40B4-BE49-F238E27FC236}">
                <a16:creationId xmlns:a16="http://schemas.microsoft.com/office/drawing/2014/main" id="{BB86207D-15A9-4102-8E81-14271BC1B2A7}"/>
              </a:ext>
            </a:extLst>
          </p:cNvPr>
          <p:cNvSpPr>
            <a:spLocks noGrp="1"/>
          </p:cNvSpPr>
          <p:nvPr>
            <p:ph type="title"/>
            <p:custDataLst>
              <p:tags r:id="rId4"/>
            </p:custDataLst>
          </p:nvPr>
        </p:nvSpPr>
        <p:spPr>
          <a:xfrm>
            <a:off x="551941" y="3294405"/>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vl1pPr>
          </a:lstStyle>
          <a:p>
            <a:pPr lvl="0"/>
            <a:r>
              <a:rPr lang="en-US" dirty="0"/>
              <a:t>Click to edit Master title style</a:t>
            </a:r>
          </a:p>
        </p:txBody>
      </p:sp>
      <p:sp>
        <p:nvSpPr>
          <p:cNvPr id="9" name="Subtitle">
            <a:extLst>
              <a:ext uri="{FF2B5EF4-FFF2-40B4-BE49-F238E27FC236}">
                <a16:creationId xmlns:a16="http://schemas.microsoft.com/office/drawing/2014/main" id="{6320F2EC-3DA8-4699-8C97-9A77551167AA}"/>
              </a:ext>
            </a:extLst>
          </p:cNvPr>
          <p:cNvSpPr txBox="1">
            <a:spLocks/>
          </p:cNvSpPr>
          <p:nvPr userDrawn="1">
            <p:custDataLst>
              <p:tags r:id="rId5"/>
            </p:custDataLst>
          </p:nvPr>
        </p:nvSpPr>
        <p:spPr>
          <a:xfrm>
            <a:off x="551941" y="852970"/>
            <a:ext cx="6016752" cy="307777"/>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2000" kern="1200">
                <a:solidFill>
                  <a:schemeClr val="tx1"/>
                </a:solidFill>
                <a:latin typeface="+mn-lt"/>
                <a:ea typeface="+mn-ea"/>
                <a:cs typeface="Arial" panose="020B0604020202020204" pitchFamily="34" charset="0"/>
              </a:defRPr>
            </a:lvl1pPr>
            <a:lvl2pPr marL="457200" indent="0" algn="ctr" defTabSz="914400" rtl="0" eaLnBrk="1" latinLnBrk="0" hangingPunct="1">
              <a:lnSpc>
                <a:spcPct val="100000"/>
              </a:lnSpc>
              <a:spcBef>
                <a:spcPts val="0"/>
              </a:spcBef>
              <a:spcAft>
                <a:spcPts val="300"/>
              </a:spcAft>
              <a:buFont typeface="Wingdings" panose="05000000000000000000" pitchFamily="2" charset="2"/>
              <a:buNone/>
              <a:defRPr sz="2000" kern="1200">
                <a:solidFill>
                  <a:schemeClr val="tx1"/>
                </a:solidFill>
                <a:latin typeface="+mn-lt"/>
                <a:ea typeface="+mn-ea"/>
                <a:cs typeface="Arial" panose="020B0604020202020204" pitchFamily="34" charset="0"/>
              </a:defRPr>
            </a:lvl2pPr>
            <a:lvl3pPr marL="914400" indent="0" algn="ctr" defTabSz="914400" rtl="0" eaLnBrk="1" latinLnBrk="0" hangingPunct="1">
              <a:lnSpc>
                <a:spcPct val="100000"/>
              </a:lnSpc>
              <a:spcBef>
                <a:spcPts val="0"/>
              </a:spcBef>
              <a:spcAft>
                <a:spcPts val="300"/>
              </a:spcAft>
              <a:buFont typeface="Arial" panose="020B0604020202020204" pitchFamily="34" charset="0"/>
              <a:buNone/>
              <a:defRPr sz="1800" kern="1200">
                <a:solidFill>
                  <a:schemeClr val="tx1"/>
                </a:solidFill>
                <a:latin typeface="+mn-lt"/>
                <a:ea typeface="+mn-ea"/>
                <a:cs typeface="Arial" panose="020B0604020202020204" pitchFamily="34" charset="0"/>
              </a:defRPr>
            </a:lvl3pPr>
            <a:lvl4pPr marL="1371600" indent="0" algn="ctr" defTabSz="914400" rtl="0" eaLnBrk="1" latinLnBrk="0" hangingPunct="1">
              <a:lnSpc>
                <a:spcPct val="100000"/>
              </a:lnSpc>
              <a:spcBef>
                <a:spcPts val="0"/>
              </a:spcBef>
              <a:spcAft>
                <a:spcPts val="300"/>
              </a:spcAft>
              <a:buFont typeface="Arial" panose="020B0604020202020204" pitchFamily="34" charset="0"/>
              <a:buNone/>
              <a:defRPr sz="1600" kern="1200">
                <a:solidFill>
                  <a:schemeClr val="tx1"/>
                </a:solidFill>
                <a:latin typeface="+mn-lt"/>
                <a:ea typeface="+mn-ea"/>
                <a:cs typeface="Arial" panose="020B0604020202020204" pitchFamily="34" charset="0"/>
              </a:defRPr>
            </a:lvl4pPr>
            <a:lvl5pPr marL="18288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5pPr>
            <a:lvl6pPr marL="22860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32004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3657600" indent="0" algn="ctr"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r>
              <a:rPr lang="en-US" b="1" dirty="0">
                <a:solidFill>
                  <a:schemeClr val="tx1"/>
                </a:solidFill>
              </a:rPr>
              <a:t>PRIVILEGED AND CONFIDENTIAL </a:t>
            </a:r>
          </a:p>
        </p:txBody>
      </p:sp>
    </p:spTree>
    <p:extLst>
      <p:ext uri="{BB962C8B-B14F-4D97-AF65-F5344CB8AC3E}">
        <p14:creationId xmlns:p14="http://schemas.microsoft.com/office/powerpoint/2010/main" val="268859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297447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780750"/>
            <a:ext cx="11082528"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dirty="0"/>
            </a:lvl1pPr>
          </a:lstStyle>
          <a:p>
            <a:pPr lvl="0"/>
            <a:r>
              <a:rPr lang="en-US" dirty="0"/>
              <a:t>Click to edit Master 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dirty="0"/>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dirty="0"/>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753862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780750"/>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1534511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dirty="0"/>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2692506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3136424"/>
            <a:ext cx="2514600" cy="769441"/>
          </a:xfrm>
        </p:spPr>
        <p:txBody>
          <a:bodyPr vert="horz" anchor="b">
            <a:noAutofit/>
          </a:bodyPr>
          <a:lstStyle>
            <a:lvl1pPr rtl="0">
              <a:defRPr>
                <a:solidFill>
                  <a:schemeClr val="bg2"/>
                </a:solidFill>
              </a:defRPr>
            </a:lvl1pPr>
          </a:lstStyle>
          <a:p>
            <a:r>
              <a:rPr lang="en-US" dirty="0"/>
              <a:t>Click to edit Master title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grpSp>
        <p:nvGrpSpPr>
          <p:cNvPr id="11" name="Group 10">
            <a:extLst>
              <a:ext uri="{FF2B5EF4-FFF2-40B4-BE49-F238E27FC236}">
                <a16:creationId xmlns:a16="http://schemas.microsoft.com/office/drawing/2014/main" id="{B8C036F4-FA88-4BF1-A8E6-3BBB04E9DEFE}"/>
              </a:ext>
            </a:extLst>
          </p:cNvPr>
          <p:cNvGrpSpPr/>
          <p:nvPr userDrawn="1"/>
        </p:nvGrpSpPr>
        <p:grpSpPr>
          <a:xfrm>
            <a:off x="9280850" y="69363"/>
            <a:ext cx="2356414" cy="180049"/>
            <a:chOff x="9680537" y="69363"/>
            <a:chExt cx="2356414" cy="180049"/>
          </a:xfrm>
        </p:grpSpPr>
        <p:sp>
          <p:nvSpPr>
            <p:cNvPr id="12" name="StickerRectangle">
              <a:extLst>
                <a:ext uri="{FF2B5EF4-FFF2-40B4-BE49-F238E27FC236}">
                  <a16:creationId xmlns:a16="http://schemas.microsoft.com/office/drawing/2014/main" id="{F27D25AD-D8DE-4903-A634-DFBC5CBC701E}"/>
                </a:ext>
              </a:extLst>
            </p:cNvPr>
            <p:cNvSpPr>
              <a:spLocks noChangeArrowheads="1"/>
            </p:cNvSpPr>
            <p:nvPr/>
          </p:nvSpPr>
          <p:spPr bwMode="gray">
            <a:xfrm>
              <a:off x="9680537" y="69363"/>
              <a:ext cx="2356414" cy="180049"/>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en-US" sz="1050" b="1" cap="all" spc="50" dirty="0">
                  <a:ln w="3175">
                    <a:noFill/>
                  </a:ln>
                  <a:solidFill>
                    <a:schemeClr val="tx1"/>
                  </a:solidFill>
                </a:rPr>
                <a:t>Privileged and CONFIDENTIAL</a:t>
              </a:r>
            </a:p>
          </p:txBody>
        </p:sp>
        <p:cxnSp>
          <p:nvCxnSpPr>
            <p:cNvPr id="13" name="StickerUnderline">
              <a:extLst>
                <a:ext uri="{FF2B5EF4-FFF2-40B4-BE49-F238E27FC236}">
                  <a16:creationId xmlns:a16="http://schemas.microsoft.com/office/drawing/2014/main" id="{C068271C-6191-4511-A7FC-9E34E3E65675}"/>
                </a:ext>
              </a:extLst>
            </p:cNvPr>
            <p:cNvCxnSpPr>
              <a:cxnSpLocks noChangeShapeType="1"/>
              <a:stCxn id="12" idx="4"/>
              <a:endCxn id="12" idx="6"/>
            </p:cNvCxnSpPr>
            <p:nvPr/>
          </p:nvCxnSpPr>
          <p:spPr bwMode="gray">
            <a:xfrm>
              <a:off x="9680537" y="249412"/>
              <a:ext cx="2356414"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cxnSp>
        <p:nvCxnSpPr>
          <p:cNvPr id="14" name="BottomLineLeft">
            <a:extLst>
              <a:ext uri="{FF2B5EF4-FFF2-40B4-BE49-F238E27FC236}">
                <a16:creationId xmlns:a16="http://schemas.microsoft.com/office/drawing/2014/main" id="{2F82C779-403B-40CD-97EE-D0B918EEE04B}"/>
              </a:ext>
            </a:extLst>
          </p:cNvPr>
          <p:cNvCxnSpPr/>
          <p:nvPr userDrawn="1">
            <p:custDataLst>
              <p:tags r:id="rId8"/>
            </p:custDataLst>
          </p:nvPr>
        </p:nvCxnSpPr>
        <p:spPr>
          <a:xfrm>
            <a:off x="554736" y="6453769"/>
            <a:ext cx="2514600"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BottomLineRight">
            <a:extLst>
              <a:ext uri="{FF2B5EF4-FFF2-40B4-BE49-F238E27FC236}">
                <a16:creationId xmlns:a16="http://schemas.microsoft.com/office/drawing/2014/main" id="{8486388C-6230-4376-AFD7-813098087154}"/>
              </a:ext>
            </a:extLst>
          </p:cNvPr>
          <p:cNvCxnSpPr/>
          <p:nvPr userDrawn="1">
            <p:custDataLst>
              <p:tags r:id="rId9"/>
            </p:custDataLst>
          </p:nvPr>
        </p:nvCxnSpPr>
        <p:spPr>
          <a:xfrm>
            <a:off x="3715757" y="6453769"/>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Right">
            <a:extLst>
              <a:ext uri="{FF2B5EF4-FFF2-40B4-BE49-F238E27FC236}">
                <a16:creationId xmlns:a16="http://schemas.microsoft.com/office/drawing/2014/main" id="{55C5A930-7F06-4826-A5A7-8C653247BCB8}"/>
              </a:ext>
            </a:extLst>
          </p:cNvPr>
          <p:cNvCxnSpPr/>
          <p:nvPr userDrawn="1">
            <p:custDataLst>
              <p:tags r:id="rId10"/>
            </p:custDataLst>
          </p:nvPr>
        </p:nvCxnSpPr>
        <p:spPr>
          <a:xfrm>
            <a:off x="3715757" y="1181906"/>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Left">
            <a:extLst>
              <a:ext uri="{FF2B5EF4-FFF2-40B4-BE49-F238E27FC236}">
                <a16:creationId xmlns:a16="http://schemas.microsoft.com/office/drawing/2014/main" id="{146724B6-1EF8-435D-9111-C874992A9054}"/>
              </a:ext>
            </a:extLst>
          </p:cNvPr>
          <p:cNvCxnSpPr/>
          <p:nvPr userDrawn="1">
            <p:custDataLst>
              <p:tags r:id="rId11"/>
            </p:custDataLst>
          </p:nvPr>
        </p:nvCxnSpPr>
        <p:spPr>
          <a:xfrm>
            <a:off x="554736" y="1181906"/>
            <a:ext cx="2514600"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18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845373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3136424"/>
            <a:ext cx="3465576" cy="769441"/>
          </a:xfrm>
          <a:prstGeom prst="rect">
            <a:avLst/>
          </a:prstGeom>
        </p:spPr>
        <p:txBody>
          <a:bodyPr vert="horz" wrap="square" anchor="b">
            <a:noAutofit/>
          </a:bodyPr>
          <a:lstStyle>
            <a:lvl1pPr algn="l" rtl="0">
              <a:defRPr>
                <a:solidFill>
                  <a:schemeClr val="bg2"/>
                </a:solidFill>
              </a:defRPr>
            </a:lvl1pPr>
          </a:lstStyle>
          <a:p>
            <a:r>
              <a:rPr lang="en-US" dirty="0"/>
              <a:t>Click to edit Master 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7"/>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grpSp>
        <p:nvGrpSpPr>
          <p:cNvPr id="11" name="Group 10">
            <a:extLst>
              <a:ext uri="{FF2B5EF4-FFF2-40B4-BE49-F238E27FC236}">
                <a16:creationId xmlns:a16="http://schemas.microsoft.com/office/drawing/2014/main" id="{2C2851FF-C4C6-4BDD-B73F-5F46F597EC44}"/>
              </a:ext>
            </a:extLst>
          </p:cNvPr>
          <p:cNvGrpSpPr/>
          <p:nvPr userDrawn="1"/>
        </p:nvGrpSpPr>
        <p:grpSpPr>
          <a:xfrm>
            <a:off x="9280850" y="69363"/>
            <a:ext cx="2356414" cy="180049"/>
            <a:chOff x="9680537" y="69363"/>
            <a:chExt cx="2356414" cy="180049"/>
          </a:xfrm>
        </p:grpSpPr>
        <p:sp>
          <p:nvSpPr>
            <p:cNvPr id="12" name="StickerRectangle">
              <a:extLst>
                <a:ext uri="{FF2B5EF4-FFF2-40B4-BE49-F238E27FC236}">
                  <a16:creationId xmlns:a16="http://schemas.microsoft.com/office/drawing/2014/main" id="{5E4A15D8-9944-4C14-950E-16503230AC1E}"/>
                </a:ext>
              </a:extLst>
            </p:cNvPr>
            <p:cNvSpPr>
              <a:spLocks noChangeArrowheads="1"/>
            </p:cNvSpPr>
            <p:nvPr/>
          </p:nvSpPr>
          <p:spPr bwMode="gray">
            <a:xfrm>
              <a:off x="9680537" y="69363"/>
              <a:ext cx="2356414" cy="180049"/>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en-US" sz="1050" b="1" cap="all" spc="50" dirty="0">
                  <a:ln w="3175">
                    <a:noFill/>
                  </a:ln>
                  <a:solidFill>
                    <a:schemeClr val="tx1"/>
                  </a:solidFill>
                </a:rPr>
                <a:t>Privileged and CONFIDENTIAL</a:t>
              </a:r>
            </a:p>
          </p:txBody>
        </p:sp>
        <p:cxnSp>
          <p:nvCxnSpPr>
            <p:cNvPr id="13" name="StickerUnderline">
              <a:extLst>
                <a:ext uri="{FF2B5EF4-FFF2-40B4-BE49-F238E27FC236}">
                  <a16:creationId xmlns:a16="http://schemas.microsoft.com/office/drawing/2014/main" id="{A952DF90-ED77-4527-9633-67A40E719456}"/>
                </a:ext>
              </a:extLst>
            </p:cNvPr>
            <p:cNvCxnSpPr>
              <a:cxnSpLocks noChangeShapeType="1"/>
              <a:stCxn id="12" idx="4"/>
              <a:endCxn id="12" idx="6"/>
            </p:cNvCxnSpPr>
            <p:nvPr/>
          </p:nvCxnSpPr>
          <p:spPr bwMode="gray">
            <a:xfrm>
              <a:off x="9680537" y="249412"/>
              <a:ext cx="2356414"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cxnSp>
        <p:nvCxnSpPr>
          <p:cNvPr id="14" name="BottomLineRight">
            <a:extLst>
              <a:ext uri="{FF2B5EF4-FFF2-40B4-BE49-F238E27FC236}">
                <a16:creationId xmlns:a16="http://schemas.microsoft.com/office/drawing/2014/main" id="{0363F1D6-4109-4B3A-A388-038BB3B4302E}"/>
              </a:ext>
            </a:extLst>
          </p:cNvPr>
          <p:cNvCxnSpPr/>
          <p:nvPr userDrawn="1">
            <p:custDataLst>
              <p:tags r:id="rId8"/>
            </p:custDataLst>
          </p:nvPr>
        </p:nvCxnSpPr>
        <p:spPr>
          <a:xfrm>
            <a:off x="4671219" y="6453769"/>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BottomLineLeft">
            <a:extLst>
              <a:ext uri="{FF2B5EF4-FFF2-40B4-BE49-F238E27FC236}">
                <a16:creationId xmlns:a16="http://schemas.microsoft.com/office/drawing/2014/main" id="{A8EC8CB3-5459-41E0-955F-89D73EC48EC8}"/>
              </a:ext>
            </a:extLst>
          </p:cNvPr>
          <p:cNvCxnSpPr/>
          <p:nvPr userDrawn="1">
            <p:custDataLst>
              <p:tags r:id="rId9"/>
            </p:custDataLst>
          </p:nvPr>
        </p:nvCxnSpPr>
        <p:spPr>
          <a:xfrm>
            <a:off x="554736" y="6453769"/>
            <a:ext cx="3465576"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Right">
            <a:extLst>
              <a:ext uri="{FF2B5EF4-FFF2-40B4-BE49-F238E27FC236}">
                <a16:creationId xmlns:a16="http://schemas.microsoft.com/office/drawing/2014/main" id="{66669261-8019-41BB-ABD2-A8F8967684E0}"/>
              </a:ext>
            </a:extLst>
          </p:cNvPr>
          <p:cNvCxnSpPr/>
          <p:nvPr userDrawn="1">
            <p:custDataLst>
              <p:tags r:id="rId10"/>
            </p:custDataLst>
          </p:nvPr>
        </p:nvCxnSpPr>
        <p:spPr>
          <a:xfrm>
            <a:off x="4671219"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TopLineLeft">
            <a:extLst>
              <a:ext uri="{FF2B5EF4-FFF2-40B4-BE49-F238E27FC236}">
                <a16:creationId xmlns:a16="http://schemas.microsoft.com/office/drawing/2014/main" id="{75AB7F5E-DEBC-4BDE-9862-36EF63D1D62B}"/>
              </a:ext>
            </a:extLst>
          </p:cNvPr>
          <p:cNvCxnSpPr/>
          <p:nvPr userDrawn="1">
            <p:custDataLst>
              <p:tags r:id="rId11"/>
            </p:custDataLst>
          </p:nvPr>
        </p:nvCxnSpPr>
        <p:spPr>
          <a:xfrm>
            <a:off x="554736" y="1181906"/>
            <a:ext cx="3465576"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9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2728707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592" imgH="591" progId="TCLayout.ActiveDocument.1">
                  <p:embed/>
                </p:oleObj>
              </mc:Choice>
              <mc:Fallback>
                <p:oleObj name="think-cell Slide" r:id="rId13"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780750"/>
            <a:ext cx="5065776" cy="384721"/>
          </a:xfrm>
        </p:spPr>
        <p:txBody>
          <a:bodyPr vert="horz"/>
          <a:lstStyle>
            <a:lvl1pPr rtl="0">
              <a:defRPr>
                <a:solidFill>
                  <a:schemeClr val="bg2"/>
                </a:solidFill>
              </a:defRPr>
            </a:lvl1pPr>
          </a:lstStyle>
          <a:p>
            <a:r>
              <a:rPr lang="en-US" dirty="0"/>
              <a:t>Click to edit Master 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grpSp>
        <p:nvGrpSpPr>
          <p:cNvPr id="11" name="Group 10">
            <a:extLst>
              <a:ext uri="{FF2B5EF4-FFF2-40B4-BE49-F238E27FC236}">
                <a16:creationId xmlns:a16="http://schemas.microsoft.com/office/drawing/2014/main" id="{5C8509BC-6594-4D39-A6D1-6CA3723DE27B}"/>
              </a:ext>
            </a:extLst>
          </p:cNvPr>
          <p:cNvGrpSpPr/>
          <p:nvPr userDrawn="1"/>
        </p:nvGrpSpPr>
        <p:grpSpPr>
          <a:xfrm>
            <a:off x="9280850" y="69363"/>
            <a:ext cx="2356414" cy="180049"/>
            <a:chOff x="9680537" y="69363"/>
            <a:chExt cx="2356414" cy="180049"/>
          </a:xfrm>
        </p:grpSpPr>
        <p:sp>
          <p:nvSpPr>
            <p:cNvPr id="12" name="StickerRectangle">
              <a:extLst>
                <a:ext uri="{FF2B5EF4-FFF2-40B4-BE49-F238E27FC236}">
                  <a16:creationId xmlns:a16="http://schemas.microsoft.com/office/drawing/2014/main" id="{F020113C-0D78-437D-B528-F6ADB4B4B588}"/>
                </a:ext>
              </a:extLst>
            </p:cNvPr>
            <p:cNvSpPr>
              <a:spLocks noChangeArrowheads="1"/>
            </p:cNvSpPr>
            <p:nvPr/>
          </p:nvSpPr>
          <p:spPr bwMode="gray">
            <a:xfrm>
              <a:off x="9680537" y="69363"/>
              <a:ext cx="2356414" cy="180049"/>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en-US" sz="1050" b="1" cap="all" spc="50" dirty="0">
                  <a:ln w="3175">
                    <a:noFill/>
                  </a:ln>
                  <a:solidFill>
                    <a:schemeClr val="tx1"/>
                  </a:solidFill>
                </a:rPr>
                <a:t>Privileged and CONFIDENTIAL</a:t>
              </a:r>
            </a:p>
          </p:txBody>
        </p:sp>
        <p:cxnSp>
          <p:nvCxnSpPr>
            <p:cNvPr id="13" name="StickerUnderline">
              <a:extLst>
                <a:ext uri="{FF2B5EF4-FFF2-40B4-BE49-F238E27FC236}">
                  <a16:creationId xmlns:a16="http://schemas.microsoft.com/office/drawing/2014/main" id="{65741103-67D9-43F1-8D0F-0C44A20C96D2}"/>
                </a:ext>
              </a:extLst>
            </p:cNvPr>
            <p:cNvCxnSpPr>
              <a:cxnSpLocks noChangeShapeType="1"/>
              <a:stCxn id="12" idx="4"/>
              <a:endCxn id="12" idx="6"/>
            </p:cNvCxnSpPr>
            <p:nvPr/>
          </p:nvCxnSpPr>
          <p:spPr bwMode="gray">
            <a:xfrm>
              <a:off x="9680537" y="249412"/>
              <a:ext cx="2356414"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cxnSp>
        <p:nvCxnSpPr>
          <p:cNvPr id="14" name="BottomLineRight">
            <a:extLst>
              <a:ext uri="{FF2B5EF4-FFF2-40B4-BE49-F238E27FC236}">
                <a16:creationId xmlns:a16="http://schemas.microsoft.com/office/drawing/2014/main" id="{149BA0D4-93D7-48A8-B666-1667B7C11D81}"/>
              </a:ext>
            </a:extLst>
          </p:cNvPr>
          <p:cNvCxnSpPr/>
          <p:nvPr userDrawn="1">
            <p:custDataLst>
              <p:tags r:id="rId8"/>
            </p:custDataLst>
          </p:nvPr>
        </p:nvCxnSpPr>
        <p:spPr>
          <a:xfrm>
            <a:off x="6573171"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BottomLineLeft">
            <a:extLst>
              <a:ext uri="{FF2B5EF4-FFF2-40B4-BE49-F238E27FC236}">
                <a16:creationId xmlns:a16="http://schemas.microsoft.com/office/drawing/2014/main" id="{3AAE5ADC-2A24-47FB-9D1F-7D971F682D9A}"/>
              </a:ext>
            </a:extLst>
          </p:cNvPr>
          <p:cNvCxnSpPr/>
          <p:nvPr userDrawn="1">
            <p:custDataLst>
              <p:tags r:id="rId9"/>
            </p:custDataLst>
          </p:nvPr>
        </p:nvCxnSpPr>
        <p:spPr>
          <a:xfrm>
            <a:off x="554736" y="6453769"/>
            <a:ext cx="5065776"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Right">
            <a:extLst>
              <a:ext uri="{FF2B5EF4-FFF2-40B4-BE49-F238E27FC236}">
                <a16:creationId xmlns:a16="http://schemas.microsoft.com/office/drawing/2014/main" id="{B6BC0F7C-6428-4539-9BC5-125D7B52C095}"/>
              </a:ext>
            </a:extLst>
          </p:cNvPr>
          <p:cNvCxnSpPr/>
          <p:nvPr userDrawn="1">
            <p:custDataLst>
              <p:tags r:id="rId10"/>
            </p:custDataLst>
          </p:nvPr>
        </p:nvCxnSpPr>
        <p:spPr>
          <a:xfrm>
            <a:off x="6573171"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TopLineLeft">
            <a:extLst>
              <a:ext uri="{FF2B5EF4-FFF2-40B4-BE49-F238E27FC236}">
                <a16:creationId xmlns:a16="http://schemas.microsoft.com/office/drawing/2014/main" id="{3BE00782-C946-4080-9048-A605B65E1333}"/>
              </a:ext>
            </a:extLst>
          </p:cNvPr>
          <p:cNvCxnSpPr/>
          <p:nvPr userDrawn="1">
            <p:custDataLst>
              <p:tags r:id="rId11"/>
            </p:custDataLst>
          </p:nvPr>
        </p:nvCxnSpPr>
        <p:spPr>
          <a:xfrm>
            <a:off x="554736" y="1181906"/>
            <a:ext cx="5065776"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739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986927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780750"/>
            <a:ext cx="6967728" cy="384721"/>
          </a:xfrm>
        </p:spPr>
        <p:txBody>
          <a:bodyPr vert="horz">
            <a:spAutoFit/>
          </a:bodyPr>
          <a:lstStyle>
            <a:lvl1pPr rtl="0">
              <a:defRPr>
                <a:solidFill>
                  <a:schemeClr val="bg2"/>
                </a:solidFill>
              </a:defRPr>
            </a:lvl1pPr>
          </a:lstStyle>
          <a:p>
            <a:r>
              <a:rPr lang="en-US"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grpSp>
        <p:nvGrpSpPr>
          <p:cNvPr id="11" name="Group 10">
            <a:extLst>
              <a:ext uri="{FF2B5EF4-FFF2-40B4-BE49-F238E27FC236}">
                <a16:creationId xmlns:a16="http://schemas.microsoft.com/office/drawing/2014/main" id="{A68F2FDE-42D6-4D01-8278-EBEC36121661}"/>
              </a:ext>
            </a:extLst>
          </p:cNvPr>
          <p:cNvGrpSpPr/>
          <p:nvPr userDrawn="1"/>
        </p:nvGrpSpPr>
        <p:grpSpPr>
          <a:xfrm>
            <a:off x="9280850" y="69363"/>
            <a:ext cx="2356414" cy="180049"/>
            <a:chOff x="9680537" y="69363"/>
            <a:chExt cx="2356414" cy="180049"/>
          </a:xfrm>
        </p:grpSpPr>
        <p:sp>
          <p:nvSpPr>
            <p:cNvPr id="12" name="StickerRectangle">
              <a:extLst>
                <a:ext uri="{FF2B5EF4-FFF2-40B4-BE49-F238E27FC236}">
                  <a16:creationId xmlns:a16="http://schemas.microsoft.com/office/drawing/2014/main" id="{2D803505-51EE-48FA-87A3-C1C3FBC353BB}"/>
                </a:ext>
              </a:extLst>
            </p:cNvPr>
            <p:cNvSpPr>
              <a:spLocks noChangeArrowheads="1"/>
            </p:cNvSpPr>
            <p:nvPr/>
          </p:nvSpPr>
          <p:spPr bwMode="gray">
            <a:xfrm>
              <a:off x="9680537" y="69363"/>
              <a:ext cx="2356414" cy="180049"/>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en-US" sz="1050" b="1" cap="all" spc="50" dirty="0">
                  <a:ln w="3175">
                    <a:noFill/>
                  </a:ln>
                  <a:solidFill>
                    <a:schemeClr val="tx1"/>
                  </a:solidFill>
                </a:rPr>
                <a:t>Privileged and CONFIDENTIAL</a:t>
              </a:r>
            </a:p>
          </p:txBody>
        </p:sp>
        <p:cxnSp>
          <p:nvCxnSpPr>
            <p:cNvPr id="13" name="StickerUnderline">
              <a:extLst>
                <a:ext uri="{FF2B5EF4-FFF2-40B4-BE49-F238E27FC236}">
                  <a16:creationId xmlns:a16="http://schemas.microsoft.com/office/drawing/2014/main" id="{0635B603-4D9B-4D0E-A337-8B3B8769BF17}"/>
                </a:ext>
              </a:extLst>
            </p:cNvPr>
            <p:cNvCxnSpPr>
              <a:cxnSpLocks noChangeShapeType="1"/>
              <a:stCxn id="12" idx="4"/>
              <a:endCxn id="12" idx="6"/>
            </p:cNvCxnSpPr>
            <p:nvPr/>
          </p:nvCxnSpPr>
          <p:spPr bwMode="gray">
            <a:xfrm>
              <a:off x="9680537" y="249412"/>
              <a:ext cx="2356414"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cxnSp>
        <p:nvCxnSpPr>
          <p:cNvPr id="14" name="BottomLineRight">
            <a:extLst>
              <a:ext uri="{FF2B5EF4-FFF2-40B4-BE49-F238E27FC236}">
                <a16:creationId xmlns:a16="http://schemas.microsoft.com/office/drawing/2014/main" id="{A8EFDF17-B3F8-413F-9981-94C226871E6C}"/>
              </a:ext>
            </a:extLst>
          </p:cNvPr>
          <p:cNvCxnSpPr/>
          <p:nvPr userDrawn="1">
            <p:custDataLst>
              <p:tags r:id="rId8"/>
            </p:custDataLst>
          </p:nvPr>
        </p:nvCxnSpPr>
        <p:spPr bwMode="black">
          <a:xfrm>
            <a:off x="8173371" y="6453769"/>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BottomLineLeft">
            <a:extLst>
              <a:ext uri="{FF2B5EF4-FFF2-40B4-BE49-F238E27FC236}">
                <a16:creationId xmlns:a16="http://schemas.microsoft.com/office/drawing/2014/main" id="{35126901-2C30-4875-8535-CC089253E296}"/>
              </a:ext>
            </a:extLst>
          </p:cNvPr>
          <p:cNvCxnSpPr/>
          <p:nvPr userDrawn="1">
            <p:custDataLst>
              <p:tags r:id="rId9"/>
            </p:custDataLst>
          </p:nvPr>
        </p:nvCxnSpPr>
        <p:spPr>
          <a:xfrm>
            <a:off x="554736" y="6453769"/>
            <a:ext cx="6967728"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Right">
            <a:extLst>
              <a:ext uri="{FF2B5EF4-FFF2-40B4-BE49-F238E27FC236}">
                <a16:creationId xmlns:a16="http://schemas.microsoft.com/office/drawing/2014/main" id="{261974BA-C5EE-4EE8-A14F-85B7D56F43D4}"/>
              </a:ext>
            </a:extLst>
          </p:cNvPr>
          <p:cNvCxnSpPr/>
          <p:nvPr userDrawn="1">
            <p:custDataLst>
              <p:tags r:id="rId10"/>
            </p:custDataLst>
          </p:nvPr>
        </p:nvCxnSpPr>
        <p:spPr>
          <a:xfrm>
            <a:off x="8173371" y="1181906"/>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TopLineLeft">
            <a:extLst>
              <a:ext uri="{FF2B5EF4-FFF2-40B4-BE49-F238E27FC236}">
                <a16:creationId xmlns:a16="http://schemas.microsoft.com/office/drawing/2014/main" id="{1739167E-0E07-475A-B26E-4C6E0D1D5575}"/>
              </a:ext>
            </a:extLst>
          </p:cNvPr>
          <p:cNvCxnSpPr/>
          <p:nvPr userDrawn="1">
            <p:custDataLst>
              <p:tags r:id="rId11"/>
            </p:custDataLst>
          </p:nvPr>
        </p:nvCxnSpPr>
        <p:spPr>
          <a:xfrm>
            <a:off x="554736" y="1181906"/>
            <a:ext cx="6967728"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422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54604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73" imgH="473" progId="TCLayout.ActiveDocument.1">
                  <p:embed/>
                </p:oleObj>
              </mc:Choice>
              <mc:Fallback>
                <p:oleObj name="think-cell Slide" r:id="rId13"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780750"/>
            <a:ext cx="7918704" cy="384721"/>
          </a:xfrm>
        </p:spPr>
        <p:txBody>
          <a:bodyPr vert="horz">
            <a:spAutoFit/>
          </a:bodyPr>
          <a:lstStyle>
            <a:lvl1pPr rtl="0">
              <a:defRPr>
                <a:solidFill>
                  <a:schemeClr val="bg2"/>
                </a:solidFill>
              </a:defRPr>
            </a:lvl1pPr>
          </a:lstStyle>
          <a:p>
            <a:r>
              <a:rPr lang="en-US" dirty="0"/>
              <a:t>Click to edit Master 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grpSp>
        <p:nvGrpSpPr>
          <p:cNvPr id="11" name="Group 10">
            <a:extLst>
              <a:ext uri="{FF2B5EF4-FFF2-40B4-BE49-F238E27FC236}">
                <a16:creationId xmlns:a16="http://schemas.microsoft.com/office/drawing/2014/main" id="{DF019CCD-A687-4E4B-9690-2EDFDEA4B0B7}"/>
              </a:ext>
            </a:extLst>
          </p:cNvPr>
          <p:cNvGrpSpPr/>
          <p:nvPr userDrawn="1"/>
        </p:nvGrpSpPr>
        <p:grpSpPr>
          <a:xfrm>
            <a:off x="9280850" y="69363"/>
            <a:ext cx="2356414" cy="180049"/>
            <a:chOff x="9680537" y="69363"/>
            <a:chExt cx="2356414" cy="180049"/>
          </a:xfrm>
        </p:grpSpPr>
        <p:sp>
          <p:nvSpPr>
            <p:cNvPr id="12" name="StickerRectangle">
              <a:extLst>
                <a:ext uri="{FF2B5EF4-FFF2-40B4-BE49-F238E27FC236}">
                  <a16:creationId xmlns:a16="http://schemas.microsoft.com/office/drawing/2014/main" id="{040B7B6E-9798-4AD1-A6CE-B6BB326A53E2}"/>
                </a:ext>
              </a:extLst>
            </p:cNvPr>
            <p:cNvSpPr>
              <a:spLocks noChangeArrowheads="1"/>
            </p:cNvSpPr>
            <p:nvPr/>
          </p:nvSpPr>
          <p:spPr bwMode="gray">
            <a:xfrm>
              <a:off x="9680537" y="69363"/>
              <a:ext cx="2356414" cy="180049"/>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en-US" sz="1050" b="1" cap="all" spc="50" dirty="0">
                  <a:ln w="3175">
                    <a:noFill/>
                  </a:ln>
                  <a:solidFill>
                    <a:schemeClr val="tx1"/>
                  </a:solidFill>
                </a:rPr>
                <a:t>Privileged and CONFIDENTIAL</a:t>
              </a:r>
            </a:p>
          </p:txBody>
        </p:sp>
        <p:cxnSp>
          <p:nvCxnSpPr>
            <p:cNvPr id="13" name="StickerUnderline">
              <a:extLst>
                <a:ext uri="{FF2B5EF4-FFF2-40B4-BE49-F238E27FC236}">
                  <a16:creationId xmlns:a16="http://schemas.microsoft.com/office/drawing/2014/main" id="{3B25FAB5-7483-48CC-9042-80AE06168B1C}"/>
                </a:ext>
              </a:extLst>
            </p:cNvPr>
            <p:cNvCxnSpPr>
              <a:cxnSpLocks noChangeShapeType="1"/>
              <a:stCxn id="12" idx="4"/>
              <a:endCxn id="12" idx="6"/>
            </p:cNvCxnSpPr>
            <p:nvPr/>
          </p:nvCxnSpPr>
          <p:spPr bwMode="gray">
            <a:xfrm>
              <a:off x="9680537" y="249412"/>
              <a:ext cx="2356414"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cxnSp>
        <p:nvCxnSpPr>
          <p:cNvPr id="14" name="BottomLineRight">
            <a:extLst>
              <a:ext uri="{FF2B5EF4-FFF2-40B4-BE49-F238E27FC236}">
                <a16:creationId xmlns:a16="http://schemas.microsoft.com/office/drawing/2014/main" id="{FB51A750-F539-42CB-A075-E2D468DBC723}"/>
              </a:ext>
            </a:extLst>
          </p:cNvPr>
          <p:cNvCxnSpPr/>
          <p:nvPr userDrawn="1">
            <p:custDataLst>
              <p:tags r:id="rId8"/>
            </p:custDataLst>
          </p:nvPr>
        </p:nvCxnSpPr>
        <p:spPr>
          <a:xfrm>
            <a:off x="9119861" y="6453769"/>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BottomLineLeft">
            <a:extLst>
              <a:ext uri="{FF2B5EF4-FFF2-40B4-BE49-F238E27FC236}">
                <a16:creationId xmlns:a16="http://schemas.microsoft.com/office/drawing/2014/main" id="{EEEB18F0-5BDD-4341-8377-2A8D9A4C01C1}"/>
              </a:ext>
            </a:extLst>
          </p:cNvPr>
          <p:cNvCxnSpPr/>
          <p:nvPr userDrawn="1">
            <p:custDataLst>
              <p:tags r:id="rId9"/>
            </p:custDataLst>
          </p:nvPr>
        </p:nvCxnSpPr>
        <p:spPr>
          <a:xfrm>
            <a:off x="554736" y="6453769"/>
            <a:ext cx="7918704"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Right">
            <a:extLst>
              <a:ext uri="{FF2B5EF4-FFF2-40B4-BE49-F238E27FC236}">
                <a16:creationId xmlns:a16="http://schemas.microsoft.com/office/drawing/2014/main" id="{3A79EF89-5DE5-4625-86DF-9D1DFF310E2D}"/>
              </a:ext>
            </a:extLst>
          </p:cNvPr>
          <p:cNvCxnSpPr/>
          <p:nvPr userDrawn="1">
            <p:custDataLst>
              <p:tags r:id="rId10"/>
            </p:custDataLst>
          </p:nvPr>
        </p:nvCxnSpPr>
        <p:spPr>
          <a:xfrm>
            <a:off x="9119861" y="1181906"/>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TopLineLeft">
            <a:extLst>
              <a:ext uri="{FF2B5EF4-FFF2-40B4-BE49-F238E27FC236}">
                <a16:creationId xmlns:a16="http://schemas.microsoft.com/office/drawing/2014/main" id="{EDE101AC-89FB-48AE-AAE0-150D9E8A0024}"/>
              </a:ext>
            </a:extLst>
          </p:cNvPr>
          <p:cNvCxnSpPr/>
          <p:nvPr userDrawn="1">
            <p:custDataLst>
              <p:tags r:id="rId11"/>
            </p:custDataLst>
          </p:nvPr>
        </p:nvCxnSpPr>
        <p:spPr>
          <a:xfrm>
            <a:off x="554736" y="1181906"/>
            <a:ext cx="7918704"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182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2359777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592" imgH="591" progId="TCLayout.ActiveDocument.1">
                  <p:embed/>
                </p:oleObj>
              </mc:Choice>
              <mc:Fallback>
                <p:oleObj name="think-cell Slide" r:id="rId13"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780750"/>
            <a:ext cx="5065776" cy="384721"/>
          </a:xfrm>
        </p:spPr>
        <p:txBody>
          <a:bodyPr vert="horz">
            <a:spAutoFit/>
          </a:bodyPr>
          <a:lstStyle>
            <a:lvl1pPr rtl="0">
              <a:defRPr>
                <a:solidFill>
                  <a:schemeClr val="tx1"/>
                </a:solidFill>
              </a:defRPr>
            </a:lvl1pPr>
          </a:lstStyle>
          <a:p>
            <a:r>
              <a:rPr lang="en-US" dirty="0"/>
              <a:t>Click to edit Master 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dirty="0"/>
              <a:t>Add tracker</a:t>
            </a:r>
          </a:p>
        </p:txBody>
      </p:sp>
      <p:grpSp>
        <p:nvGrpSpPr>
          <p:cNvPr id="11" name="Group 10">
            <a:extLst>
              <a:ext uri="{FF2B5EF4-FFF2-40B4-BE49-F238E27FC236}">
                <a16:creationId xmlns:a16="http://schemas.microsoft.com/office/drawing/2014/main" id="{DD9E5B21-F6BD-4D87-98C2-EEF75D8E3ED2}"/>
              </a:ext>
            </a:extLst>
          </p:cNvPr>
          <p:cNvGrpSpPr/>
          <p:nvPr userDrawn="1"/>
        </p:nvGrpSpPr>
        <p:grpSpPr>
          <a:xfrm>
            <a:off x="9280850" y="69363"/>
            <a:ext cx="2356414" cy="180049"/>
            <a:chOff x="9680537" y="69363"/>
            <a:chExt cx="2356414" cy="180049"/>
          </a:xfrm>
        </p:grpSpPr>
        <p:sp>
          <p:nvSpPr>
            <p:cNvPr id="12" name="StickerRectangle">
              <a:extLst>
                <a:ext uri="{FF2B5EF4-FFF2-40B4-BE49-F238E27FC236}">
                  <a16:creationId xmlns:a16="http://schemas.microsoft.com/office/drawing/2014/main" id="{F9727845-9147-4C07-8636-C10878FFF9A8}"/>
                </a:ext>
              </a:extLst>
            </p:cNvPr>
            <p:cNvSpPr>
              <a:spLocks noChangeArrowheads="1"/>
            </p:cNvSpPr>
            <p:nvPr/>
          </p:nvSpPr>
          <p:spPr bwMode="gray">
            <a:xfrm>
              <a:off x="9680537" y="69363"/>
              <a:ext cx="2356414" cy="180049"/>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en-US" sz="1050" b="1" cap="all" spc="50" dirty="0">
                  <a:ln w="3175">
                    <a:noFill/>
                  </a:ln>
                  <a:solidFill>
                    <a:srgbClr val="FF0000"/>
                  </a:solidFill>
                </a:rPr>
                <a:t>Privileged and CONFIDENTIAL</a:t>
              </a:r>
            </a:p>
          </p:txBody>
        </p:sp>
        <p:cxnSp>
          <p:nvCxnSpPr>
            <p:cNvPr id="13" name="StickerUnderline">
              <a:extLst>
                <a:ext uri="{FF2B5EF4-FFF2-40B4-BE49-F238E27FC236}">
                  <a16:creationId xmlns:a16="http://schemas.microsoft.com/office/drawing/2014/main" id="{B041F138-9300-4272-BD3C-04C6C6324EC8}"/>
                </a:ext>
              </a:extLst>
            </p:cNvPr>
            <p:cNvCxnSpPr>
              <a:cxnSpLocks noChangeShapeType="1"/>
              <a:stCxn id="12" idx="4"/>
              <a:endCxn id="12" idx="6"/>
            </p:cNvCxnSpPr>
            <p:nvPr/>
          </p:nvCxnSpPr>
          <p:spPr bwMode="gray">
            <a:xfrm>
              <a:off x="9680537" y="249412"/>
              <a:ext cx="2356414" cy="0"/>
            </a:xfrm>
            <a:prstGeom prst="straightConnector1">
              <a:avLst/>
            </a:prstGeom>
            <a:noFill/>
            <a:ln w="4191">
              <a:solidFill>
                <a:srgbClr val="FF0000"/>
              </a:solidFill>
              <a:round/>
              <a:headEnd/>
              <a:tailEnd/>
            </a:ln>
            <a:extLst>
              <a:ext uri="{909E8E84-426E-40DD-AFC4-6F175D3DCCD1}">
                <a14:hiddenFill xmlns:a14="http://schemas.microsoft.com/office/drawing/2010/main">
                  <a:noFill/>
                </a14:hiddenFill>
              </a:ext>
            </a:extLst>
          </p:spPr>
        </p:cxnSp>
      </p:grpSp>
      <p:cxnSp>
        <p:nvCxnSpPr>
          <p:cNvPr id="14" name="BottomLineRight">
            <a:extLst>
              <a:ext uri="{FF2B5EF4-FFF2-40B4-BE49-F238E27FC236}">
                <a16:creationId xmlns:a16="http://schemas.microsoft.com/office/drawing/2014/main" id="{03115192-C18A-44B0-8301-C66CB8DB92A5}"/>
              </a:ext>
            </a:extLst>
          </p:cNvPr>
          <p:cNvCxnSpPr/>
          <p:nvPr userDrawn="1">
            <p:custDataLst>
              <p:tags r:id="rId8"/>
            </p:custDataLst>
          </p:nvPr>
        </p:nvCxnSpPr>
        <p:spPr>
          <a:xfrm>
            <a:off x="6573171" y="6453769"/>
            <a:ext cx="5065776" cy="0"/>
          </a:xfrm>
          <a:prstGeom prst="line">
            <a:avLst/>
          </a:prstGeom>
          <a:ln w="6350">
            <a:solidFill>
              <a:schemeClr val="tx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BottomLineLeft">
            <a:extLst>
              <a:ext uri="{FF2B5EF4-FFF2-40B4-BE49-F238E27FC236}">
                <a16:creationId xmlns:a16="http://schemas.microsoft.com/office/drawing/2014/main" id="{CF749175-06BE-4533-B3EB-03C7F3D80912}"/>
              </a:ext>
            </a:extLst>
          </p:cNvPr>
          <p:cNvCxnSpPr/>
          <p:nvPr userDrawn="1">
            <p:custDataLst>
              <p:tags r:id="rId9"/>
            </p:custDataLst>
          </p:nvPr>
        </p:nvCxnSpPr>
        <p:spPr>
          <a:xfrm>
            <a:off x="554736"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Right">
            <a:extLst>
              <a:ext uri="{FF2B5EF4-FFF2-40B4-BE49-F238E27FC236}">
                <a16:creationId xmlns:a16="http://schemas.microsoft.com/office/drawing/2014/main" id="{AE89E69B-AEB5-4113-B7E7-4E77ACFA8023}"/>
              </a:ext>
            </a:extLst>
          </p:cNvPr>
          <p:cNvCxnSpPr/>
          <p:nvPr userDrawn="1">
            <p:custDataLst>
              <p:tags r:id="rId10"/>
            </p:custDataLst>
          </p:nvPr>
        </p:nvCxnSpPr>
        <p:spPr>
          <a:xfrm>
            <a:off x="6573171" y="1181906"/>
            <a:ext cx="5065776" cy="0"/>
          </a:xfrm>
          <a:prstGeom prst="line">
            <a:avLst/>
          </a:prstGeom>
          <a:ln w="6350">
            <a:solidFill>
              <a:schemeClr val="tx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TopLineLeft">
            <a:extLst>
              <a:ext uri="{FF2B5EF4-FFF2-40B4-BE49-F238E27FC236}">
                <a16:creationId xmlns:a16="http://schemas.microsoft.com/office/drawing/2014/main" id="{5C6E6A6E-9AFE-4782-97F1-89C4D9E90351}"/>
              </a:ext>
            </a:extLst>
          </p:cNvPr>
          <p:cNvCxnSpPr/>
          <p:nvPr userDrawn="1">
            <p:custDataLst>
              <p:tags r:id="rId11"/>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873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435751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3136424"/>
            <a:ext cx="3465576" cy="769441"/>
          </a:xfrm>
          <a:prstGeom prst="rect">
            <a:avLst/>
          </a:prstGeom>
        </p:spPr>
        <p:txBody>
          <a:bodyPr vert="horz" wrap="square" anchor="b">
            <a:noAutofit/>
          </a:bodyPr>
          <a:lstStyle>
            <a:lvl1pPr algn="l" rtl="0">
              <a:defRPr>
                <a:solidFill>
                  <a:schemeClr val="tx1"/>
                </a:solidFill>
              </a:defRPr>
            </a:lvl1pPr>
          </a:lstStyle>
          <a:p>
            <a:r>
              <a:rPr lang="en-US" dirty="0"/>
              <a:t>Click to edit Master title style</a:t>
            </a:r>
          </a:p>
        </p:txBody>
      </p:sp>
      <p:grpSp>
        <p:nvGrpSpPr>
          <p:cNvPr id="13" name="Group 12">
            <a:extLst>
              <a:ext uri="{FF2B5EF4-FFF2-40B4-BE49-F238E27FC236}">
                <a16:creationId xmlns:a16="http://schemas.microsoft.com/office/drawing/2014/main" id="{63514F92-DD7D-47D5-8835-66428E71FAA7}"/>
              </a:ext>
            </a:extLst>
          </p:cNvPr>
          <p:cNvGrpSpPr/>
          <p:nvPr userDrawn="1"/>
        </p:nvGrpSpPr>
        <p:grpSpPr>
          <a:xfrm>
            <a:off x="9280850" y="69363"/>
            <a:ext cx="2356414" cy="180049"/>
            <a:chOff x="9680537" y="69363"/>
            <a:chExt cx="2356414" cy="180049"/>
          </a:xfrm>
        </p:grpSpPr>
        <p:sp>
          <p:nvSpPr>
            <p:cNvPr id="14" name="StickerRectangle">
              <a:extLst>
                <a:ext uri="{FF2B5EF4-FFF2-40B4-BE49-F238E27FC236}">
                  <a16:creationId xmlns:a16="http://schemas.microsoft.com/office/drawing/2014/main" id="{4AFB0617-DB1E-40DC-B37A-CC8917315CB4}"/>
                </a:ext>
              </a:extLst>
            </p:cNvPr>
            <p:cNvSpPr>
              <a:spLocks noChangeArrowheads="1"/>
            </p:cNvSpPr>
            <p:nvPr/>
          </p:nvSpPr>
          <p:spPr bwMode="gray">
            <a:xfrm>
              <a:off x="9680537" y="69363"/>
              <a:ext cx="2356414" cy="180049"/>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en-US" sz="1050" b="1" cap="all" spc="50" dirty="0">
                  <a:ln w="3175">
                    <a:noFill/>
                  </a:ln>
                  <a:solidFill>
                    <a:srgbClr val="FF0000"/>
                  </a:solidFill>
                </a:rPr>
                <a:t>Privileged and CONFIDENTIAL</a:t>
              </a:r>
            </a:p>
          </p:txBody>
        </p:sp>
        <p:cxnSp>
          <p:nvCxnSpPr>
            <p:cNvPr id="15" name="StickerUnderline">
              <a:extLst>
                <a:ext uri="{FF2B5EF4-FFF2-40B4-BE49-F238E27FC236}">
                  <a16:creationId xmlns:a16="http://schemas.microsoft.com/office/drawing/2014/main" id="{3FFF065E-2A26-4E45-BEAC-8B76CB917311}"/>
                </a:ext>
              </a:extLst>
            </p:cNvPr>
            <p:cNvCxnSpPr>
              <a:cxnSpLocks noChangeShapeType="1"/>
              <a:stCxn id="14" idx="4"/>
              <a:endCxn id="14" idx="6"/>
            </p:cNvCxnSpPr>
            <p:nvPr/>
          </p:nvCxnSpPr>
          <p:spPr bwMode="gray">
            <a:xfrm>
              <a:off x="9680537" y="249412"/>
              <a:ext cx="2356414" cy="0"/>
            </a:xfrm>
            <a:prstGeom prst="straightConnector1">
              <a:avLst/>
            </a:prstGeom>
            <a:noFill/>
            <a:ln w="4191">
              <a:solidFill>
                <a:srgbClr val="FF0000"/>
              </a:solidFill>
              <a:round/>
              <a:headEnd/>
              <a:tailEnd/>
            </a:ln>
            <a:extLst>
              <a:ext uri="{909E8E84-426E-40DD-AFC4-6F175D3DCCD1}">
                <a14:hiddenFill xmlns:a14="http://schemas.microsoft.com/office/drawing/2010/main">
                  <a:noFill/>
                </a14:hiddenFill>
              </a:ext>
            </a:extLst>
          </p:spPr>
        </p:cxnSp>
      </p:grpSp>
      <p:cxnSp>
        <p:nvCxnSpPr>
          <p:cNvPr id="12" name="BottomLineRight">
            <a:extLst>
              <a:ext uri="{FF2B5EF4-FFF2-40B4-BE49-F238E27FC236}">
                <a16:creationId xmlns:a16="http://schemas.microsoft.com/office/drawing/2014/main" id="{AE5B6EFF-2180-4702-9470-2C7EF1A457C3}"/>
              </a:ext>
            </a:extLst>
          </p:cNvPr>
          <p:cNvCxnSpPr>
            <a:cxnSpLocks/>
          </p:cNvCxnSpPr>
          <p:nvPr userDrawn="1">
            <p:custDataLst>
              <p:tags r:id="rId8"/>
            </p:custDataLst>
          </p:nvPr>
        </p:nvCxnSpPr>
        <p:spPr bwMode="black">
          <a:xfrm>
            <a:off x="554736" y="6453769"/>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BottomLineLeft">
            <a:extLst>
              <a:ext uri="{FF2B5EF4-FFF2-40B4-BE49-F238E27FC236}">
                <a16:creationId xmlns:a16="http://schemas.microsoft.com/office/drawing/2014/main" id="{BCC58726-C611-4DF4-9035-D17507C1FBA0}"/>
              </a:ext>
            </a:extLst>
          </p:cNvPr>
          <p:cNvCxnSpPr>
            <a:cxnSpLocks/>
          </p:cNvCxnSpPr>
          <p:nvPr userDrawn="1">
            <p:custDataLst>
              <p:tags r:id="rId9"/>
            </p:custDataLst>
          </p:nvPr>
        </p:nvCxnSpPr>
        <p:spPr>
          <a:xfrm>
            <a:off x="4672584" y="6453769"/>
            <a:ext cx="6967728"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TopLineRight">
            <a:extLst>
              <a:ext uri="{FF2B5EF4-FFF2-40B4-BE49-F238E27FC236}">
                <a16:creationId xmlns:a16="http://schemas.microsoft.com/office/drawing/2014/main" id="{A323098A-6258-42A0-AF54-FFB62F5DDB91}"/>
              </a:ext>
            </a:extLst>
          </p:cNvPr>
          <p:cNvCxnSpPr>
            <a:cxnSpLocks/>
          </p:cNvCxnSpPr>
          <p:nvPr userDrawn="1">
            <p:custDataLst>
              <p:tags r:id="rId10"/>
            </p:custDataLst>
          </p:nvPr>
        </p:nvCxnSpPr>
        <p:spPr>
          <a:xfrm>
            <a:off x="554736" y="1181906"/>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TopLineLeft">
            <a:extLst>
              <a:ext uri="{FF2B5EF4-FFF2-40B4-BE49-F238E27FC236}">
                <a16:creationId xmlns:a16="http://schemas.microsoft.com/office/drawing/2014/main" id="{2668B5F2-0975-4028-A9CF-16182CC10205}"/>
              </a:ext>
            </a:extLst>
          </p:cNvPr>
          <p:cNvCxnSpPr>
            <a:cxnSpLocks/>
          </p:cNvCxnSpPr>
          <p:nvPr userDrawn="1">
            <p:custDataLst>
              <p:tags r:id="rId11"/>
            </p:custDataLst>
          </p:nvPr>
        </p:nvCxnSpPr>
        <p:spPr>
          <a:xfrm>
            <a:off x="4672584" y="1181906"/>
            <a:ext cx="6967728"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994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290823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73" imgH="473" progId="TCLayout.ActiveDocument.1">
                  <p:embed/>
                </p:oleObj>
              </mc:Choice>
              <mc:Fallback>
                <p:oleObj name="think-cell Slide" r:id="rId13"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3136424"/>
            <a:ext cx="2514600" cy="769441"/>
          </a:xfrm>
        </p:spPr>
        <p:txBody>
          <a:bodyPr vert="horz" anchor="b">
            <a:noAutofit/>
          </a:bodyPr>
          <a:lstStyle>
            <a:lvl1pPr rtl="0">
              <a:defRPr>
                <a:solidFill>
                  <a:schemeClr val="tx1"/>
                </a:solidFill>
              </a:defRPr>
            </a:lvl1pPr>
          </a:lstStyle>
          <a:p>
            <a:r>
              <a:rPr lang="en-US" dirty="0"/>
              <a:t>Click to edit Master title</a:t>
            </a:r>
          </a:p>
        </p:txBody>
      </p:sp>
      <p:grpSp>
        <p:nvGrpSpPr>
          <p:cNvPr id="13" name="Group 12">
            <a:extLst>
              <a:ext uri="{FF2B5EF4-FFF2-40B4-BE49-F238E27FC236}">
                <a16:creationId xmlns:a16="http://schemas.microsoft.com/office/drawing/2014/main" id="{038DE1FB-46DE-4961-A306-2E400A6694E8}"/>
              </a:ext>
            </a:extLst>
          </p:cNvPr>
          <p:cNvGrpSpPr/>
          <p:nvPr userDrawn="1"/>
        </p:nvGrpSpPr>
        <p:grpSpPr>
          <a:xfrm>
            <a:off x="9280850" y="69363"/>
            <a:ext cx="2356414" cy="180049"/>
            <a:chOff x="9680537" y="69363"/>
            <a:chExt cx="2356414" cy="180049"/>
          </a:xfrm>
        </p:grpSpPr>
        <p:sp>
          <p:nvSpPr>
            <p:cNvPr id="14" name="StickerRectangle">
              <a:extLst>
                <a:ext uri="{FF2B5EF4-FFF2-40B4-BE49-F238E27FC236}">
                  <a16:creationId xmlns:a16="http://schemas.microsoft.com/office/drawing/2014/main" id="{3898E1BB-6BC8-4C04-B37D-B4C17CC28EA8}"/>
                </a:ext>
              </a:extLst>
            </p:cNvPr>
            <p:cNvSpPr>
              <a:spLocks noChangeArrowheads="1"/>
            </p:cNvSpPr>
            <p:nvPr/>
          </p:nvSpPr>
          <p:spPr bwMode="gray">
            <a:xfrm>
              <a:off x="9680537" y="69363"/>
              <a:ext cx="2356414" cy="180049"/>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en-US" sz="1050" b="1" cap="all" spc="50" dirty="0">
                  <a:ln w="3175">
                    <a:noFill/>
                  </a:ln>
                  <a:solidFill>
                    <a:srgbClr val="FF0000"/>
                  </a:solidFill>
                </a:rPr>
                <a:t>Privileged and CONFIDENTIAL</a:t>
              </a:r>
            </a:p>
          </p:txBody>
        </p:sp>
        <p:cxnSp>
          <p:nvCxnSpPr>
            <p:cNvPr id="15" name="StickerUnderline">
              <a:extLst>
                <a:ext uri="{FF2B5EF4-FFF2-40B4-BE49-F238E27FC236}">
                  <a16:creationId xmlns:a16="http://schemas.microsoft.com/office/drawing/2014/main" id="{06693383-50DE-4E30-A9F1-8AA3446F781F}"/>
                </a:ext>
              </a:extLst>
            </p:cNvPr>
            <p:cNvCxnSpPr>
              <a:cxnSpLocks noChangeShapeType="1"/>
              <a:stCxn id="14" idx="4"/>
              <a:endCxn id="14" idx="6"/>
            </p:cNvCxnSpPr>
            <p:nvPr/>
          </p:nvCxnSpPr>
          <p:spPr bwMode="gray">
            <a:xfrm>
              <a:off x="9680537" y="249412"/>
              <a:ext cx="2356414" cy="0"/>
            </a:xfrm>
            <a:prstGeom prst="straightConnector1">
              <a:avLst/>
            </a:prstGeom>
            <a:noFill/>
            <a:ln w="4191">
              <a:solidFill>
                <a:srgbClr val="FF0000"/>
              </a:solidFill>
              <a:round/>
              <a:headEnd/>
              <a:tailEnd/>
            </a:ln>
            <a:extLst>
              <a:ext uri="{909E8E84-426E-40DD-AFC4-6F175D3DCCD1}">
                <a14:hiddenFill xmlns:a14="http://schemas.microsoft.com/office/drawing/2010/main">
                  <a:noFill/>
                </a14:hiddenFill>
              </a:ext>
            </a:extLst>
          </p:spPr>
        </p:cxnSp>
      </p:grpSp>
      <p:cxnSp>
        <p:nvCxnSpPr>
          <p:cNvPr id="12" name="BottomLineRight">
            <a:extLst>
              <a:ext uri="{FF2B5EF4-FFF2-40B4-BE49-F238E27FC236}">
                <a16:creationId xmlns:a16="http://schemas.microsoft.com/office/drawing/2014/main" id="{EB42E8D5-0EF9-4462-8766-12D80F4BA41D}"/>
              </a:ext>
            </a:extLst>
          </p:cNvPr>
          <p:cNvCxnSpPr>
            <a:cxnSpLocks/>
          </p:cNvCxnSpPr>
          <p:nvPr userDrawn="1">
            <p:custDataLst>
              <p:tags r:id="rId8"/>
            </p:custDataLst>
          </p:nvPr>
        </p:nvCxnSpPr>
        <p:spPr bwMode="black">
          <a:xfrm>
            <a:off x="554736" y="6453769"/>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BottomLineLeft">
            <a:extLst>
              <a:ext uri="{FF2B5EF4-FFF2-40B4-BE49-F238E27FC236}">
                <a16:creationId xmlns:a16="http://schemas.microsoft.com/office/drawing/2014/main" id="{BF3858FC-AEB6-4E56-BD6D-389A9E368775}"/>
              </a:ext>
            </a:extLst>
          </p:cNvPr>
          <p:cNvCxnSpPr>
            <a:cxnSpLocks/>
          </p:cNvCxnSpPr>
          <p:nvPr userDrawn="1">
            <p:custDataLst>
              <p:tags r:id="rId9"/>
            </p:custDataLst>
          </p:nvPr>
        </p:nvCxnSpPr>
        <p:spPr>
          <a:xfrm>
            <a:off x="3715757" y="6453769"/>
            <a:ext cx="7918704"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TopLineRight">
            <a:extLst>
              <a:ext uri="{FF2B5EF4-FFF2-40B4-BE49-F238E27FC236}">
                <a16:creationId xmlns:a16="http://schemas.microsoft.com/office/drawing/2014/main" id="{037B6EC4-E25B-4B9A-93A4-099763698F4A}"/>
              </a:ext>
            </a:extLst>
          </p:cNvPr>
          <p:cNvCxnSpPr>
            <a:cxnSpLocks/>
          </p:cNvCxnSpPr>
          <p:nvPr userDrawn="1">
            <p:custDataLst>
              <p:tags r:id="rId10"/>
            </p:custDataLst>
          </p:nvPr>
        </p:nvCxnSpPr>
        <p:spPr>
          <a:xfrm>
            <a:off x="554736" y="1181906"/>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TopLineLeft">
            <a:extLst>
              <a:ext uri="{FF2B5EF4-FFF2-40B4-BE49-F238E27FC236}">
                <a16:creationId xmlns:a16="http://schemas.microsoft.com/office/drawing/2014/main" id="{D6E6F35D-8ECF-428D-9337-6B74D433C620}"/>
              </a:ext>
            </a:extLst>
          </p:cNvPr>
          <p:cNvCxnSpPr>
            <a:cxnSpLocks/>
          </p:cNvCxnSpPr>
          <p:nvPr userDrawn="1">
            <p:custDataLst>
              <p:tags r:id="rId11"/>
            </p:custDataLst>
          </p:nvPr>
        </p:nvCxnSpPr>
        <p:spPr>
          <a:xfrm>
            <a:off x="3715757" y="1181906"/>
            <a:ext cx="7918704"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5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051602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9" name="2. Slide Title">
            <a:extLst>
              <a:ext uri="{FF2B5EF4-FFF2-40B4-BE49-F238E27FC236}">
                <a16:creationId xmlns:a16="http://schemas.microsoft.com/office/drawing/2014/main" id="{7B55F4A3-C268-4BFD-BD13-4477A34F8615}"/>
              </a:ext>
            </a:extLst>
          </p:cNvPr>
          <p:cNvSpPr>
            <a:spLocks noGrp="1"/>
          </p:cNvSpPr>
          <p:nvPr>
            <p:ph type="title"/>
            <p:custDataLst>
              <p:tags r:id="rId6"/>
            </p:custDataLst>
          </p:nvPr>
        </p:nvSpPr>
        <p:spPr>
          <a:xfrm>
            <a:off x="554736" y="1052214"/>
            <a:ext cx="11082528" cy="384721"/>
          </a:xfrm>
        </p:spPr>
        <p:txBody>
          <a:bodyPr vert="horz">
            <a:spAutoFit/>
          </a:bodyPr>
          <a:lstStyle>
            <a:lvl1pPr rtl="0">
              <a:defRPr/>
            </a:lvl1pPr>
          </a:lstStyle>
          <a:p>
            <a:r>
              <a:rPr lang="en-US" dirty="0"/>
              <a:t>Click to edit Master title style</a:t>
            </a:r>
          </a:p>
        </p:txBody>
      </p:sp>
      <p:grpSp>
        <p:nvGrpSpPr>
          <p:cNvPr id="11" name="Group 10">
            <a:extLst>
              <a:ext uri="{FF2B5EF4-FFF2-40B4-BE49-F238E27FC236}">
                <a16:creationId xmlns:a16="http://schemas.microsoft.com/office/drawing/2014/main" id="{20BC3165-1343-49F7-966A-E8D6C00D113D}"/>
              </a:ext>
            </a:extLst>
          </p:cNvPr>
          <p:cNvGrpSpPr/>
          <p:nvPr userDrawn="1"/>
        </p:nvGrpSpPr>
        <p:grpSpPr>
          <a:xfrm>
            <a:off x="9280850" y="69363"/>
            <a:ext cx="2356414" cy="180049"/>
            <a:chOff x="9680537" y="69363"/>
            <a:chExt cx="2356414" cy="180049"/>
          </a:xfrm>
        </p:grpSpPr>
        <p:sp>
          <p:nvSpPr>
            <p:cNvPr id="12" name="StickerRectangle">
              <a:extLst>
                <a:ext uri="{FF2B5EF4-FFF2-40B4-BE49-F238E27FC236}">
                  <a16:creationId xmlns:a16="http://schemas.microsoft.com/office/drawing/2014/main" id="{DD9C1734-B7D1-446F-8270-F8ED5DE94F16}"/>
                </a:ext>
              </a:extLst>
            </p:cNvPr>
            <p:cNvSpPr>
              <a:spLocks noChangeArrowheads="1"/>
            </p:cNvSpPr>
            <p:nvPr/>
          </p:nvSpPr>
          <p:spPr bwMode="gray">
            <a:xfrm>
              <a:off x="9680537" y="69363"/>
              <a:ext cx="2356414" cy="180049"/>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en-US" sz="1050" b="1" cap="all" spc="50" dirty="0">
                  <a:ln w="3175">
                    <a:noFill/>
                  </a:ln>
                  <a:solidFill>
                    <a:schemeClr val="tx1"/>
                  </a:solidFill>
                </a:rPr>
                <a:t>Privileged and CONFIDENTIAL</a:t>
              </a:r>
            </a:p>
          </p:txBody>
        </p:sp>
        <p:cxnSp>
          <p:nvCxnSpPr>
            <p:cNvPr id="13" name="StickerUnderline">
              <a:extLst>
                <a:ext uri="{FF2B5EF4-FFF2-40B4-BE49-F238E27FC236}">
                  <a16:creationId xmlns:a16="http://schemas.microsoft.com/office/drawing/2014/main" id="{1EDF696E-CFC5-4B73-85D1-5B42FD01A844}"/>
                </a:ext>
              </a:extLst>
            </p:cNvPr>
            <p:cNvCxnSpPr>
              <a:cxnSpLocks noChangeShapeType="1"/>
              <a:stCxn id="12" idx="4"/>
              <a:endCxn id="12" idx="6"/>
            </p:cNvCxnSpPr>
            <p:nvPr/>
          </p:nvCxnSpPr>
          <p:spPr bwMode="gray">
            <a:xfrm>
              <a:off x="9680537" y="249412"/>
              <a:ext cx="2356414"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cxnSp>
        <p:nvCxnSpPr>
          <p:cNvPr id="14" name="BottomLine">
            <a:extLst>
              <a:ext uri="{FF2B5EF4-FFF2-40B4-BE49-F238E27FC236}">
                <a16:creationId xmlns:a16="http://schemas.microsoft.com/office/drawing/2014/main" id="{F13F6CCA-ED32-4BC2-9091-EB4D2DB53947}"/>
              </a:ext>
            </a:extLst>
          </p:cNvPr>
          <p:cNvCxnSpPr/>
          <p:nvPr userDrawn="1">
            <p:custDataLst>
              <p:tags r:id="rId7"/>
            </p:custDataLst>
          </p:nvPr>
        </p:nvCxnSpPr>
        <p:spPr>
          <a:xfrm>
            <a:off x="554736" y="645376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
            <a:extLst>
              <a:ext uri="{FF2B5EF4-FFF2-40B4-BE49-F238E27FC236}">
                <a16:creationId xmlns:a16="http://schemas.microsoft.com/office/drawing/2014/main" id="{E3AC108A-FB5A-4611-993E-DE9DCBC4BC0C}"/>
              </a:ext>
            </a:extLst>
          </p:cNvPr>
          <p:cNvCxnSpPr/>
          <p:nvPr userDrawn="1">
            <p:custDataLst>
              <p:tags r:id="rId8"/>
            </p:custDataLst>
          </p:nvPr>
        </p:nvCxnSpPr>
        <p:spPr>
          <a:xfrm>
            <a:off x="554736" y="146356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163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grpSp>
        <p:nvGrpSpPr>
          <p:cNvPr id="8" name="Group 7">
            <a:extLst>
              <a:ext uri="{FF2B5EF4-FFF2-40B4-BE49-F238E27FC236}">
                <a16:creationId xmlns:a16="http://schemas.microsoft.com/office/drawing/2014/main" id="{ABEA7A03-FA04-4942-BBCB-FEAB0F7C2354}"/>
              </a:ext>
            </a:extLst>
          </p:cNvPr>
          <p:cNvGrpSpPr/>
          <p:nvPr userDrawn="1"/>
        </p:nvGrpSpPr>
        <p:grpSpPr>
          <a:xfrm>
            <a:off x="9280850" y="69363"/>
            <a:ext cx="2356414" cy="180049"/>
            <a:chOff x="9680537" y="69363"/>
            <a:chExt cx="2356414" cy="180049"/>
          </a:xfrm>
        </p:grpSpPr>
        <p:sp>
          <p:nvSpPr>
            <p:cNvPr id="9" name="StickerRectangle">
              <a:extLst>
                <a:ext uri="{FF2B5EF4-FFF2-40B4-BE49-F238E27FC236}">
                  <a16:creationId xmlns:a16="http://schemas.microsoft.com/office/drawing/2014/main" id="{F9E8A633-A7FB-4034-AC3F-652BF2FECD4C}"/>
                </a:ext>
              </a:extLst>
            </p:cNvPr>
            <p:cNvSpPr>
              <a:spLocks noChangeArrowheads="1"/>
            </p:cNvSpPr>
            <p:nvPr/>
          </p:nvSpPr>
          <p:spPr bwMode="gray">
            <a:xfrm>
              <a:off x="9680537" y="69363"/>
              <a:ext cx="2356414" cy="180049"/>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en-US" sz="1050" b="1" cap="all" spc="50" dirty="0">
                  <a:ln w="3175">
                    <a:noFill/>
                  </a:ln>
                  <a:solidFill>
                    <a:schemeClr val="tx1"/>
                  </a:solidFill>
                </a:rPr>
                <a:t>Privileged and CONFIDENTIAL</a:t>
              </a:r>
            </a:p>
          </p:txBody>
        </p:sp>
        <p:cxnSp>
          <p:nvCxnSpPr>
            <p:cNvPr id="10" name="StickerUnderline">
              <a:extLst>
                <a:ext uri="{FF2B5EF4-FFF2-40B4-BE49-F238E27FC236}">
                  <a16:creationId xmlns:a16="http://schemas.microsoft.com/office/drawing/2014/main" id="{9C43CF85-4805-4595-B9A0-D76DA59585A2}"/>
                </a:ext>
              </a:extLst>
            </p:cNvPr>
            <p:cNvCxnSpPr>
              <a:cxnSpLocks noChangeShapeType="1"/>
              <a:stCxn id="9" idx="4"/>
              <a:endCxn id="9" idx="6"/>
            </p:cNvCxnSpPr>
            <p:nvPr/>
          </p:nvCxnSpPr>
          <p:spPr bwMode="gray">
            <a:xfrm>
              <a:off x="9680537" y="249412"/>
              <a:ext cx="2356414"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9649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4" name="TextBox 3">
            <a:extLst>
              <a:ext uri="{FF2B5EF4-FFF2-40B4-BE49-F238E27FC236}">
                <a16:creationId xmlns:a16="http://schemas.microsoft.com/office/drawing/2014/main" id="{EFE4B0DD-C87F-42ED-8766-3A6165CEF729}"/>
              </a:ext>
            </a:extLst>
          </p:cNvPr>
          <p:cNvSpPr txBox="1"/>
          <p:nvPr userDrawn="1"/>
        </p:nvSpPr>
        <p:spPr>
          <a:xfrm>
            <a:off x="4064000" y="2367171"/>
            <a:ext cx="4064000" cy="212365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en-US" sz="13800" dirty="0"/>
              <a:t>END</a:t>
            </a:r>
          </a:p>
        </p:txBody>
      </p:sp>
    </p:spTree>
    <p:extLst>
      <p:ext uri="{BB962C8B-B14F-4D97-AF65-F5344CB8AC3E}">
        <p14:creationId xmlns:p14="http://schemas.microsoft.com/office/powerpoint/2010/main" val="3677900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a:cxnSpLocks/>
          </p:cNvCxnSpPr>
          <p:nvPr/>
        </p:nvCxnSpPr>
        <p:spPr>
          <a:xfrm>
            <a:off x="5689600" y="4495800"/>
            <a:ext cx="1625600" cy="0"/>
          </a:xfrm>
          <a:prstGeom prst="line">
            <a:avLst/>
          </a:prstGeom>
          <a:ln w="12700" cmpd="sng">
            <a:solidFill>
              <a:schemeClr val="bg1"/>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5588000" y="682649"/>
            <a:ext cx="5994400" cy="3508339"/>
          </a:xfrm>
        </p:spPr>
        <p:txBody>
          <a:bodyPr anchor="b"/>
          <a:lstStyle>
            <a:lvl1pPr algn="l">
              <a:defRPr sz="5400" b="0" spc="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5588000" y="4572001"/>
            <a:ext cx="5080000" cy="1066799"/>
          </a:xfrm>
        </p:spPr>
        <p:txBody>
          <a:bodyPr/>
          <a:lstStyle>
            <a:lvl1pPr marL="0" indent="0" algn="l">
              <a:buNone/>
              <a:defRPr sz="1100" b="0" spc="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Picture Placeholder 9">
            <a:extLst>
              <a:ext uri="{FF2B5EF4-FFF2-40B4-BE49-F238E27FC236}">
                <a16:creationId xmlns:a16="http://schemas.microsoft.com/office/drawing/2014/main" id="{09D56DA0-B90E-4146-834B-7C07AEF5B85B}"/>
              </a:ext>
            </a:extLst>
          </p:cNvPr>
          <p:cNvSpPr>
            <a:spLocks noGrp="1"/>
          </p:cNvSpPr>
          <p:nvPr>
            <p:ph type="pic" sz="quarter" idx="10"/>
          </p:nvPr>
        </p:nvSpPr>
        <p:spPr>
          <a:xfrm>
            <a:off x="570271" y="344133"/>
            <a:ext cx="4673600" cy="6172197"/>
          </a:xfrm>
        </p:spPr>
        <p:txBody>
          <a:bodyPr/>
          <a:lstStyle/>
          <a:p>
            <a:endParaRPr lang="en-US"/>
          </a:p>
        </p:txBody>
      </p:sp>
    </p:spTree>
    <p:extLst>
      <p:ext uri="{BB962C8B-B14F-4D97-AF65-F5344CB8AC3E}">
        <p14:creationId xmlns:p14="http://schemas.microsoft.com/office/powerpoint/2010/main" val="15994969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a:cxnSpLocks/>
          </p:cNvCxnSpPr>
          <p:nvPr/>
        </p:nvCxnSpPr>
        <p:spPr>
          <a:xfrm>
            <a:off x="609600" y="5715001"/>
            <a:ext cx="1625600" cy="0"/>
          </a:xfrm>
          <a:prstGeom prst="line">
            <a:avLst/>
          </a:prstGeom>
          <a:ln w="12700" cmpd="sng">
            <a:solidFill>
              <a:schemeClr val="bg1"/>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508000" y="3810009"/>
            <a:ext cx="11074400" cy="1809127"/>
          </a:xfrm>
        </p:spPr>
        <p:txBody>
          <a:bodyPr anchor="b"/>
          <a:lstStyle>
            <a:lvl1pPr algn="l">
              <a:defRPr sz="5400" b="0" spc="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508000" y="5791202"/>
            <a:ext cx="5080000" cy="722666"/>
          </a:xfrm>
        </p:spPr>
        <p:txBody>
          <a:bodyPr/>
          <a:lstStyle>
            <a:lvl1pPr marL="0" indent="0" algn="l">
              <a:buNone/>
              <a:defRPr sz="1100" b="0" spc="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Picture Placeholder 9">
            <a:extLst>
              <a:ext uri="{FF2B5EF4-FFF2-40B4-BE49-F238E27FC236}">
                <a16:creationId xmlns:a16="http://schemas.microsoft.com/office/drawing/2014/main" id="{09D56DA0-B90E-4146-834B-7C07AEF5B85B}"/>
              </a:ext>
            </a:extLst>
          </p:cNvPr>
          <p:cNvSpPr>
            <a:spLocks noGrp="1"/>
          </p:cNvSpPr>
          <p:nvPr>
            <p:ph type="pic" sz="quarter" idx="10"/>
          </p:nvPr>
        </p:nvSpPr>
        <p:spPr>
          <a:xfrm>
            <a:off x="570270" y="344133"/>
            <a:ext cx="11012129" cy="3389677"/>
          </a:xfrm>
        </p:spPr>
        <p:txBody>
          <a:bodyPr/>
          <a:lstStyle/>
          <a:p>
            <a:endParaRPr lang="en-US"/>
          </a:p>
        </p:txBody>
      </p:sp>
    </p:spTree>
    <p:extLst>
      <p:ext uri="{BB962C8B-B14F-4D97-AF65-F5344CB8AC3E}">
        <p14:creationId xmlns:p14="http://schemas.microsoft.com/office/powerpoint/2010/main" val="390014824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1205B7D-7392-436C-A04A-85702DEA24DF}"/>
              </a:ext>
            </a:extLst>
          </p:cNvPr>
          <p:cNvSpPr>
            <a:spLocks noGrp="1"/>
          </p:cNvSpPr>
          <p:nvPr>
            <p:ph type="subTitle" idx="11"/>
          </p:nvPr>
        </p:nvSpPr>
        <p:spPr>
          <a:xfrm>
            <a:off x="1524000" y="953734"/>
            <a:ext cx="5080000" cy="722666"/>
          </a:xfrm>
        </p:spPr>
        <p:txBody>
          <a:bodyPr anchor="b" anchorCtr="0"/>
          <a:lstStyle>
            <a:lvl1pPr marL="0" indent="0" algn="l">
              <a:buNone/>
              <a:defRPr sz="1800" b="0" spc="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title"/>
          </p:nvPr>
        </p:nvSpPr>
        <p:spPr>
          <a:xfrm>
            <a:off x="1422401" y="1633406"/>
            <a:ext cx="9448800" cy="3548194"/>
          </a:xfrm>
        </p:spPr>
        <p:txBody>
          <a:bodyPr anchor="t" anchorCtr="0"/>
          <a:lstStyle>
            <a:lvl1pPr algn="l">
              <a:defRPr sz="4800" b="0" cap="all">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132245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41D9D74-6F7E-C11E-DB28-B061857CA9FF}"/>
              </a:ext>
            </a:extLst>
          </p:cNvPr>
          <p:cNvGraphicFramePr>
            <a:graphicFrameLocks noChangeAspect="1"/>
          </p:cNvGraphicFramePr>
          <p:nvPr userDrawn="1">
            <p:custDataLst>
              <p:tags r:id="rId1"/>
            </p:custDataLst>
            <p:extLst>
              <p:ext uri="{D42A27DB-BD31-4B8C-83A1-F6EECF244321}">
                <p14:modId xmlns:p14="http://schemas.microsoft.com/office/powerpoint/2010/main" val="331440648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Object 5" hidden="1">
                        <a:extLst>
                          <a:ext uri="{FF2B5EF4-FFF2-40B4-BE49-F238E27FC236}">
                            <a16:creationId xmlns:a16="http://schemas.microsoft.com/office/drawing/2014/main" id="{641D9D74-6F7E-C11E-DB28-B061857CA9FF}"/>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228600" indent="-228600">
              <a:buClr>
                <a:schemeClr val="tx2"/>
              </a:buClr>
              <a:buSzPct val="90000"/>
              <a:buFont typeface="Wingdings" pitchFamily="2" charset="2"/>
              <a:buChar char="§"/>
              <a:defRPr>
                <a:latin typeface="Calibri" panose="020F0502020204030204" pitchFamily="34" charset="0"/>
                <a:cs typeface="Calibri" panose="020F0502020204030204" pitchFamily="34" charset="0"/>
              </a:defRPr>
            </a:lvl1pPr>
            <a:lvl2pPr>
              <a:defRPr sz="2400">
                <a:solidFill>
                  <a:srgbClr val="404040"/>
                </a:solidFill>
                <a:latin typeface="Calibri" panose="020F0502020204030204" pitchFamily="34" charset="0"/>
                <a:cs typeface="Calibri" panose="020F0502020204030204" pitchFamily="34" charset="0"/>
              </a:defRPr>
            </a:lvl2pPr>
            <a:lvl3pPr marL="571500" indent="-228600">
              <a:defRPr b="0">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10"/>
          </p:nvPr>
        </p:nvSpPr>
        <p:spPr/>
        <p:txBody>
          <a:bodyPr/>
          <a:lstStyle>
            <a:lvl1pPr>
              <a:defRPr>
                <a:latin typeface="Calibri" panose="020F0502020204030204" pitchFamily="34" charset="0"/>
              </a:defRPr>
            </a:lvl1pPr>
          </a:lstStyle>
          <a:p>
            <a:fld id="{690B04E9-1A21-4C0B-8BF6-104EC9B70106}" type="slidenum">
              <a:rPr lang="en-US" altLang="en-US" smtClean="0"/>
              <a:pPr/>
              <a:t>‹#›</a:t>
            </a:fld>
            <a:endParaRPr lang="en-US" altLang="en-US"/>
          </a:p>
        </p:txBody>
      </p:sp>
    </p:spTree>
    <p:extLst>
      <p:ext uri="{BB962C8B-B14F-4D97-AF65-F5344CB8AC3E}">
        <p14:creationId xmlns:p14="http://schemas.microsoft.com/office/powerpoint/2010/main" val="7528173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2671DEC-E5B8-4CB0-BF7C-32ECAB693D35}"/>
              </a:ext>
            </a:extLst>
          </p:cNvPr>
          <p:cNvSpPr>
            <a:spLocks noGrp="1"/>
          </p:cNvSpPr>
          <p:nvPr>
            <p:ph type="pic" sz="quarter" idx="11"/>
          </p:nvPr>
        </p:nvSpPr>
        <p:spPr>
          <a:xfrm>
            <a:off x="0" y="0"/>
            <a:ext cx="5588000" cy="6858000"/>
          </a:xfrm>
        </p:spPr>
        <p:txBody>
          <a:bodyPr/>
          <a:lstStyle/>
          <a:p>
            <a:endParaRPr lang="en-US"/>
          </a:p>
        </p:txBody>
      </p:sp>
      <p:sp>
        <p:nvSpPr>
          <p:cNvPr id="2" name="Title 1"/>
          <p:cNvSpPr>
            <a:spLocks noGrp="1"/>
          </p:cNvSpPr>
          <p:nvPr>
            <p:ph type="title"/>
          </p:nvPr>
        </p:nvSpPr>
        <p:spPr>
          <a:xfrm>
            <a:off x="6705600" y="1143000"/>
            <a:ext cx="4876800" cy="609600"/>
          </a:xfrm>
        </p:spPr>
        <p:txBody>
          <a:bodyPr/>
          <a:lstStyle>
            <a:lvl1pPr>
              <a:defRPr sz="28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6807200" y="1905001"/>
            <a:ext cx="4775200" cy="3680261"/>
          </a:xfrm>
        </p:spPr>
        <p:txBody>
          <a:bodyPr/>
          <a:lstStyle>
            <a:lvl1pPr>
              <a:defRPr sz="24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F28BB579-E5BD-49D9-9D83-F8D82CA5C0B7}"/>
              </a:ext>
            </a:extLst>
          </p:cNvPr>
          <p:cNvSpPr>
            <a:spLocks noGrp="1"/>
          </p:cNvSpPr>
          <p:nvPr>
            <p:ph type="sldNum" sz="quarter" idx="10"/>
          </p:nvPr>
        </p:nvSpPr>
        <p:spPr>
          <a:xfrm>
            <a:off x="6807201" y="6172201"/>
            <a:ext cx="931124" cy="365125"/>
          </a:xfrm>
        </p:spPr>
        <p:txBody>
          <a:bodyPr/>
          <a:lstStyle>
            <a:lvl1pPr>
              <a:defRPr>
                <a:latin typeface="Calibri" panose="020F0502020204030204" pitchFamily="34" charset="0"/>
              </a:defRPr>
            </a:lvl1pPr>
          </a:lstStyle>
          <a:p>
            <a:fld id="{690B04E9-1A21-4C0B-8BF6-104EC9B70106}" type="slidenum">
              <a:rPr lang="en-US" altLang="en-US" smtClean="0"/>
              <a:pPr/>
              <a:t>‹#›</a:t>
            </a:fld>
            <a:endParaRPr lang="en-US" altLang="en-US"/>
          </a:p>
        </p:txBody>
      </p:sp>
    </p:spTree>
    <p:extLst>
      <p:ext uri="{BB962C8B-B14F-4D97-AF65-F5344CB8AC3E}">
        <p14:creationId xmlns:p14="http://schemas.microsoft.com/office/powerpoint/2010/main" val="18907541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2671DEC-E5B8-4CB0-BF7C-32ECAB693D35}"/>
              </a:ext>
            </a:extLst>
          </p:cNvPr>
          <p:cNvSpPr>
            <a:spLocks noGrp="1"/>
          </p:cNvSpPr>
          <p:nvPr>
            <p:ph type="pic" sz="quarter" idx="11"/>
          </p:nvPr>
        </p:nvSpPr>
        <p:spPr>
          <a:xfrm>
            <a:off x="6705600" y="1143000"/>
            <a:ext cx="4876800" cy="4442261"/>
          </a:xfrm>
        </p:spPr>
        <p:txBody>
          <a:bodyPr/>
          <a:lstStyle/>
          <a:p>
            <a:endParaRPr lang="en-US"/>
          </a:p>
        </p:txBody>
      </p:sp>
      <p:sp>
        <p:nvSpPr>
          <p:cNvPr id="2" name="Title 1"/>
          <p:cNvSpPr>
            <a:spLocks noGrp="1"/>
          </p:cNvSpPr>
          <p:nvPr>
            <p:ph type="title"/>
          </p:nvPr>
        </p:nvSpPr>
        <p:spPr>
          <a:xfrm>
            <a:off x="812800" y="1143000"/>
            <a:ext cx="4876800" cy="609600"/>
          </a:xfrm>
        </p:spPr>
        <p:txBody>
          <a:bodyPr/>
          <a:lstStyle>
            <a:lvl1pPr>
              <a:defRPr sz="28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914400" y="1905001"/>
            <a:ext cx="4775200" cy="3680261"/>
          </a:xfrm>
        </p:spPr>
        <p:txBody>
          <a:bodyPr/>
          <a:lstStyle>
            <a:lvl1pPr>
              <a:defRPr sz="24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F28BB579-E5BD-49D9-9D83-F8D82CA5C0B7}"/>
              </a:ext>
            </a:extLst>
          </p:cNvPr>
          <p:cNvSpPr>
            <a:spLocks noGrp="1"/>
          </p:cNvSpPr>
          <p:nvPr>
            <p:ph type="sldNum" sz="quarter" idx="10"/>
          </p:nvPr>
        </p:nvSpPr>
        <p:spPr>
          <a:xfrm>
            <a:off x="914401" y="6172201"/>
            <a:ext cx="931124" cy="365125"/>
          </a:xfrm>
        </p:spPr>
        <p:txBody>
          <a:bodyPr/>
          <a:lstStyle>
            <a:lvl1pPr>
              <a:defRPr>
                <a:latin typeface="Calibri" panose="020F0502020204030204" pitchFamily="34" charset="0"/>
              </a:defRPr>
            </a:lvl1pPr>
          </a:lstStyle>
          <a:p>
            <a:fld id="{690B04E9-1A21-4C0B-8BF6-104EC9B70106}" type="slidenum">
              <a:rPr lang="en-US" altLang="en-US" smtClean="0"/>
              <a:pPr/>
              <a:t>‹#›</a:t>
            </a:fld>
            <a:endParaRPr lang="en-US" altLang="en-US"/>
          </a:p>
        </p:txBody>
      </p:sp>
    </p:spTree>
    <p:extLst>
      <p:ext uri="{BB962C8B-B14F-4D97-AF65-F5344CB8AC3E}">
        <p14:creationId xmlns:p14="http://schemas.microsoft.com/office/powerpoint/2010/main" val="20345315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68B1994-8C1F-4666-3592-6BD95B9F3D6F}"/>
              </a:ext>
            </a:extLst>
          </p:cNvPr>
          <p:cNvGraphicFramePr>
            <a:graphicFrameLocks noChangeAspect="1"/>
          </p:cNvGraphicFramePr>
          <p:nvPr userDrawn="1">
            <p:custDataLst>
              <p:tags r:id="rId1"/>
            </p:custDataLst>
            <p:extLst>
              <p:ext uri="{D42A27DB-BD31-4B8C-83A1-F6EECF244321}">
                <p14:modId xmlns:p14="http://schemas.microsoft.com/office/powerpoint/2010/main" val="139965608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Object 4" hidden="1">
                        <a:extLst>
                          <a:ext uri="{FF2B5EF4-FFF2-40B4-BE49-F238E27FC236}">
                            <a16:creationId xmlns:a16="http://schemas.microsoft.com/office/drawing/2014/main" id="{E68B1994-8C1F-4666-3592-6BD95B9F3D6F}"/>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2" name="Title 1"/>
          <p:cNvSpPr>
            <a:spLocks noGrp="1"/>
          </p:cNvSpPr>
          <p:nvPr>
            <p:ph type="title"/>
          </p:nvPr>
        </p:nvSpPr>
        <p:spPr>
          <a:xfrm>
            <a:off x="512063" y="384048"/>
            <a:ext cx="11149359" cy="609600"/>
          </a:xfrm>
        </p:spPr>
        <p:txBody>
          <a:bodyPr vert="horz"/>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B238CA89-7353-4F3A-AC37-89E42AD6A6B5}" type="slidenum">
              <a:rPr lang="en-US" altLang="en-US"/>
              <a:pPr/>
              <a:t>‹#›</a:t>
            </a:fld>
            <a:endParaRPr lang="en-US" altLang="en-US"/>
          </a:p>
        </p:txBody>
      </p:sp>
    </p:spTree>
    <p:extLst>
      <p:ext uri="{BB962C8B-B14F-4D97-AF65-F5344CB8AC3E}">
        <p14:creationId xmlns:p14="http://schemas.microsoft.com/office/powerpoint/2010/main" val="18155302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atin typeface="Calibri" panose="020F0502020204030204" pitchFamily="34" charset="0"/>
              </a:defRPr>
            </a:lvl1pPr>
          </a:lstStyle>
          <a:p>
            <a:fld id="{522BAEBA-873C-4D9F-9CF2-A625D6AE2312}" type="slidenum">
              <a:rPr lang="en-US" altLang="en-US" smtClean="0"/>
              <a:pPr/>
              <a:t>‹#›</a:t>
            </a:fld>
            <a:endParaRPr lang="en-US" altLang="en-US"/>
          </a:p>
        </p:txBody>
      </p:sp>
    </p:spTree>
    <p:extLst>
      <p:ext uri="{BB962C8B-B14F-4D97-AF65-F5344CB8AC3E}">
        <p14:creationId xmlns:p14="http://schemas.microsoft.com/office/powerpoint/2010/main" val="238217660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297779"/>
          </a:xfrm>
        </p:spPr>
        <p:txBody>
          <a:bodyPr/>
          <a:lstStyle>
            <a:lvl1pPr>
              <a:defRPr sz="3200">
                <a:latin typeface="Calibri" panose="020F0502020204030204" pitchFamily="34" charset="0"/>
                <a:cs typeface="Calibri" panose="020F0502020204030204" pitchFamily="34" charset="0"/>
              </a:defRPr>
            </a:lvl1pPr>
            <a:lvl2pPr>
              <a:defRPr sz="2800" b="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135728"/>
          </a:xfr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atin typeface="Calibri" panose="020F0502020204030204" pitchFamily="34" charset="0"/>
              </a:defRPr>
            </a:lvl1pPr>
          </a:lstStyle>
          <a:p>
            <a:fld id="{8EEFC401-EF27-4005-B15E-27BB4FCDD979}" type="slidenum">
              <a:rPr lang="en-US" altLang="en-US" smtClean="0"/>
              <a:pPr/>
              <a:t>‹#›</a:t>
            </a:fld>
            <a:endParaRPr lang="en-US" altLang="en-US"/>
          </a:p>
        </p:txBody>
      </p:sp>
    </p:spTree>
    <p:extLst>
      <p:ext uri="{BB962C8B-B14F-4D97-AF65-F5344CB8AC3E}">
        <p14:creationId xmlns:p14="http://schemas.microsoft.com/office/powerpoint/2010/main" val="200145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46568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3136424"/>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cxnSp>
        <p:nvCxnSpPr>
          <p:cNvPr id="14" name="BottomLineRight">
            <a:extLst>
              <a:ext uri="{FF2B5EF4-FFF2-40B4-BE49-F238E27FC236}">
                <a16:creationId xmlns:a16="http://schemas.microsoft.com/office/drawing/2014/main" id="{A0616B91-CB5B-49BA-838B-C2DD7D47C19B}"/>
              </a:ext>
            </a:extLst>
          </p:cNvPr>
          <p:cNvCxnSpPr/>
          <p:nvPr userDrawn="1">
            <p:custDataLst>
              <p:tags r:id="rId8"/>
            </p:custDataLst>
          </p:nvPr>
        </p:nvCxnSpPr>
        <p:spPr>
          <a:xfrm>
            <a:off x="3715757" y="6453769"/>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BottomLineLeft">
            <a:extLst>
              <a:ext uri="{FF2B5EF4-FFF2-40B4-BE49-F238E27FC236}">
                <a16:creationId xmlns:a16="http://schemas.microsoft.com/office/drawing/2014/main" id="{915C2542-9ECC-4726-A092-633EB5DA7E33}"/>
              </a:ext>
            </a:extLst>
          </p:cNvPr>
          <p:cNvCxnSpPr/>
          <p:nvPr userDrawn="1">
            <p:custDataLst>
              <p:tags r:id="rId9"/>
            </p:custDataLst>
          </p:nvPr>
        </p:nvCxnSpPr>
        <p:spPr>
          <a:xfrm>
            <a:off x="554736" y="6453769"/>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Right">
            <a:extLst>
              <a:ext uri="{FF2B5EF4-FFF2-40B4-BE49-F238E27FC236}">
                <a16:creationId xmlns:a16="http://schemas.microsoft.com/office/drawing/2014/main" id="{3ADC2BF9-71F6-4F98-B1D5-71CAB256D2C9}"/>
              </a:ext>
            </a:extLst>
          </p:cNvPr>
          <p:cNvCxnSpPr/>
          <p:nvPr userDrawn="1">
            <p:custDataLst>
              <p:tags r:id="rId10"/>
            </p:custDataLst>
          </p:nvPr>
        </p:nvCxnSpPr>
        <p:spPr>
          <a:xfrm>
            <a:off x="3715757" y="1181906"/>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Left">
            <a:extLst>
              <a:ext uri="{FF2B5EF4-FFF2-40B4-BE49-F238E27FC236}">
                <a16:creationId xmlns:a16="http://schemas.microsoft.com/office/drawing/2014/main" id="{66356CE9-43AB-49C8-9114-A97FCCD1025F}"/>
              </a:ext>
            </a:extLst>
          </p:cNvPr>
          <p:cNvCxnSpPr/>
          <p:nvPr userDrawn="1">
            <p:custDataLst>
              <p:tags r:id="rId11"/>
            </p:custDataLst>
          </p:nvPr>
        </p:nvCxnSpPr>
        <p:spPr>
          <a:xfrm>
            <a:off x="554736" y="1181906"/>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654782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13" imgH="416" progId="TCLayout.ActiveDocument.1">
                  <p:embed/>
                </p:oleObj>
              </mc:Choice>
              <mc:Fallback>
                <p:oleObj name="think-cell Slide" r:id="rId13"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3136424"/>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cxnSp>
        <p:nvCxnSpPr>
          <p:cNvPr id="14" name="BottomLineRight">
            <a:extLst>
              <a:ext uri="{FF2B5EF4-FFF2-40B4-BE49-F238E27FC236}">
                <a16:creationId xmlns:a16="http://schemas.microsoft.com/office/drawing/2014/main" id="{FFE1CC25-DA58-4D95-9FA1-414C49ABB39C}"/>
              </a:ext>
            </a:extLst>
          </p:cNvPr>
          <p:cNvCxnSpPr/>
          <p:nvPr userDrawn="1">
            <p:custDataLst>
              <p:tags r:id="rId8"/>
            </p:custDataLst>
          </p:nvPr>
        </p:nvCxnSpPr>
        <p:spPr>
          <a:xfrm>
            <a:off x="4671219" y="6453769"/>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BottomLineLeft">
            <a:extLst>
              <a:ext uri="{FF2B5EF4-FFF2-40B4-BE49-F238E27FC236}">
                <a16:creationId xmlns:a16="http://schemas.microsoft.com/office/drawing/2014/main" id="{5AB61E01-9354-4825-879E-3C175BA410E8}"/>
              </a:ext>
            </a:extLst>
          </p:cNvPr>
          <p:cNvCxnSpPr/>
          <p:nvPr userDrawn="1">
            <p:custDataLst>
              <p:tags r:id="rId9"/>
            </p:custDataLst>
          </p:nvPr>
        </p:nvCxnSpPr>
        <p:spPr>
          <a:xfrm>
            <a:off x="554736" y="6453769"/>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TopLineRight">
            <a:extLst>
              <a:ext uri="{FF2B5EF4-FFF2-40B4-BE49-F238E27FC236}">
                <a16:creationId xmlns:a16="http://schemas.microsoft.com/office/drawing/2014/main" id="{75C025C2-3054-4AE4-9B67-7E4DF1B92D45}"/>
              </a:ext>
            </a:extLst>
          </p:cNvPr>
          <p:cNvCxnSpPr/>
          <p:nvPr userDrawn="1">
            <p:custDataLst>
              <p:tags r:id="rId10"/>
            </p:custDataLst>
          </p:nvPr>
        </p:nvCxnSpPr>
        <p:spPr>
          <a:xfrm>
            <a:off x="4671219"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TopLineLeft">
            <a:extLst>
              <a:ext uri="{FF2B5EF4-FFF2-40B4-BE49-F238E27FC236}">
                <a16:creationId xmlns:a16="http://schemas.microsoft.com/office/drawing/2014/main" id="{6E4BC76A-327F-4076-ADA8-BC7F62EB9B50}"/>
              </a:ext>
            </a:extLst>
          </p:cNvPr>
          <p:cNvCxnSpPr/>
          <p:nvPr userDrawn="1">
            <p:custDataLst>
              <p:tags r:id="rId11"/>
            </p:custDataLst>
          </p:nvPr>
        </p:nvCxnSpPr>
        <p:spPr>
          <a:xfrm>
            <a:off x="554736" y="1181906"/>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09669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13" imgH="416" progId="TCLayout.ActiveDocument.1">
                  <p:embed/>
                </p:oleObj>
              </mc:Choice>
              <mc:Fallback>
                <p:oleObj name="think-cell Slide" r:id="rId14"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780750"/>
            <a:ext cx="5065776" cy="384721"/>
          </a:xfrm>
        </p:spPr>
        <p:txBody>
          <a:bodyPr vert="horz">
            <a:spAutoFit/>
          </a:bodyPr>
          <a:lstStyle>
            <a:lvl1pPr rtl="0">
              <a:defRPr/>
            </a:lvl1pPr>
          </a:lstStyle>
          <a:p>
            <a:r>
              <a:rPr lang="en-US"/>
              <a:t>Click to edit Master 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cxnSp>
        <p:nvCxnSpPr>
          <p:cNvPr id="15" name="BottomLineRight">
            <a:extLst>
              <a:ext uri="{FF2B5EF4-FFF2-40B4-BE49-F238E27FC236}">
                <a16:creationId xmlns:a16="http://schemas.microsoft.com/office/drawing/2014/main" id="{1F7A49B9-D559-4BAA-BA55-A10CD7C7B578}"/>
              </a:ext>
            </a:extLst>
          </p:cNvPr>
          <p:cNvCxnSpPr/>
          <p:nvPr userDrawn="1">
            <p:custDataLst>
              <p:tags r:id="rId8"/>
            </p:custDataLst>
          </p:nvPr>
        </p:nvCxnSpPr>
        <p:spPr>
          <a:xfrm>
            <a:off x="6573171"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BottomLineLeft">
            <a:extLst>
              <a:ext uri="{FF2B5EF4-FFF2-40B4-BE49-F238E27FC236}">
                <a16:creationId xmlns:a16="http://schemas.microsoft.com/office/drawing/2014/main" id="{D8CA1AAA-53FE-4D4C-A0AF-1B24D0BC9F69}"/>
              </a:ext>
            </a:extLst>
          </p:cNvPr>
          <p:cNvCxnSpPr/>
          <p:nvPr userDrawn="1">
            <p:custDataLst>
              <p:tags r:id="rId9"/>
            </p:custDataLst>
          </p:nvPr>
        </p:nvCxnSpPr>
        <p:spPr>
          <a:xfrm>
            <a:off x="554736"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TopLineRight">
            <a:extLst>
              <a:ext uri="{FF2B5EF4-FFF2-40B4-BE49-F238E27FC236}">
                <a16:creationId xmlns:a16="http://schemas.microsoft.com/office/drawing/2014/main" id="{C8142141-AB3A-415A-A91F-EB733FFB42D6}"/>
              </a:ext>
            </a:extLst>
          </p:cNvPr>
          <p:cNvCxnSpPr/>
          <p:nvPr userDrawn="1">
            <p:custDataLst>
              <p:tags r:id="rId10"/>
            </p:custDataLst>
          </p:nvPr>
        </p:nvCxnSpPr>
        <p:spPr>
          <a:xfrm>
            <a:off x="6573171"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TopLineLeft">
            <a:extLst>
              <a:ext uri="{FF2B5EF4-FFF2-40B4-BE49-F238E27FC236}">
                <a16:creationId xmlns:a16="http://schemas.microsoft.com/office/drawing/2014/main" id="{DB468821-8901-4B42-B4B0-E7DFEBF86406}"/>
              </a:ext>
            </a:extLst>
          </p:cNvPr>
          <p:cNvCxnSpPr/>
          <p:nvPr userDrawn="1">
            <p:custDataLst>
              <p:tags r:id="rId11"/>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99B2D8-C68E-4E28-8BAC-32463DA9375A}"/>
              </a:ext>
            </a:extLst>
          </p:cNvPr>
          <p:cNvCxnSpPr/>
          <p:nvPr userDrawn="1">
            <p:custDataLst>
              <p:tags r:id="rId12"/>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9"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tags" Target="../tags/tag23.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tags" Target="../tags/tag2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26" Type="http://schemas.openxmlformats.org/officeDocument/2006/relationships/tags" Target="../tags/tag138.xml"/><Relationship Id="rId39" Type="http://schemas.openxmlformats.org/officeDocument/2006/relationships/tags" Target="../tags/tag151.xml"/><Relationship Id="rId3" Type="http://schemas.openxmlformats.org/officeDocument/2006/relationships/slideLayout" Target="../slideLayouts/slideLayout18.xml"/><Relationship Id="rId21" Type="http://schemas.openxmlformats.org/officeDocument/2006/relationships/tags" Target="../tags/tag133.xml"/><Relationship Id="rId34" Type="http://schemas.openxmlformats.org/officeDocument/2006/relationships/tags" Target="../tags/tag146.xml"/><Relationship Id="rId42" Type="http://schemas.openxmlformats.org/officeDocument/2006/relationships/oleObject" Target="../embeddings/oleObject16.bin"/><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ags" Target="../tags/tag132.xml"/><Relationship Id="rId29" Type="http://schemas.openxmlformats.org/officeDocument/2006/relationships/tags" Target="../tags/tag141.xml"/><Relationship Id="rId41" Type="http://schemas.openxmlformats.org/officeDocument/2006/relationships/tags" Target="../tags/tag15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10" Type="http://schemas.openxmlformats.org/officeDocument/2006/relationships/slideLayout" Target="../slideLayouts/slideLayout25.xml"/><Relationship Id="rId19" Type="http://schemas.openxmlformats.org/officeDocument/2006/relationships/tags" Target="../tags/tag131.xml"/><Relationship Id="rId31" Type="http://schemas.openxmlformats.org/officeDocument/2006/relationships/tags" Target="../tags/tag14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oleObject" Target="../embeddings/oleObject34.bin"/><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92.xml"/><Relationship Id="rId5" Type="http://schemas.openxmlformats.org/officeDocument/2006/relationships/slideLayout" Target="../slideLayouts/slideLayout37.xml"/><Relationship Id="rId10"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3050101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780750"/>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1" name="LegendLines" hidden="1">
            <a:extLst>
              <a:ext uri="{FF2B5EF4-FFF2-40B4-BE49-F238E27FC236}">
                <a16:creationId xmlns:a16="http://schemas.microsoft.com/office/drawing/2014/main" id="{CC372342-D067-40A5-BC32-D9205CF62A51}"/>
              </a:ext>
            </a:extLst>
          </p:cNvPr>
          <p:cNvGrpSpPr/>
          <p:nvPr userDrawn="1"/>
        </p:nvGrpSpPr>
        <p:grpSpPr>
          <a:xfrm>
            <a:off x="10317304" y="3150223"/>
            <a:ext cx="1319960" cy="958286"/>
            <a:chOff x="10162879" y="3243772"/>
            <a:chExt cx="1319960" cy="958286"/>
          </a:xfrm>
        </p:grpSpPr>
        <p:sp>
          <p:nvSpPr>
            <p:cNvPr id="152" name="Legend1" hidden="1">
              <a:extLst>
                <a:ext uri="{FF2B5EF4-FFF2-40B4-BE49-F238E27FC236}">
                  <a16:creationId xmlns:a16="http://schemas.microsoft.com/office/drawing/2014/main" id="{A9A19BA7-9ED1-47A1-90C7-BCAB5F5F8861}"/>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3" name="Legend2" hidden="1">
              <a:extLst>
                <a:ext uri="{FF2B5EF4-FFF2-40B4-BE49-F238E27FC236}">
                  <a16:creationId xmlns:a16="http://schemas.microsoft.com/office/drawing/2014/main" id="{5D96CA1B-40E3-442A-9828-F27C8BC8FF78}"/>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4" name="Legend3" hidden="1">
              <a:extLst>
                <a:ext uri="{FF2B5EF4-FFF2-40B4-BE49-F238E27FC236}">
                  <a16:creationId xmlns:a16="http://schemas.microsoft.com/office/drawing/2014/main" id="{11C253E0-6DA0-4EC6-8B11-71789327FC37}"/>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5" name="LineLegend3" hidden="1">
              <a:extLst>
                <a:ext uri="{FF2B5EF4-FFF2-40B4-BE49-F238E27FC236}">
                  <a16:creationId xmlns:a16="http://schemas.microsoft.com/office/drawing/2014/main" id="{84AF809E-03AC-4579-A08D-9E56A35140F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56" name="LineLegend2" hidden="1">
              <a:extLst>
                <a:ext uri="{FF2B5EF4-FFF2-40B4-BE49-F238E27FC236}">
                  <a16:creationId xmlns:a16="http://schemas.microsoft.com/office/drawing/2014/main" id="{9CB6AF18-02FC-410A-8B63-ED69D8869F71}"/>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57" name="LineLegend1" hidden="1">
              <a:extLst>
                <a:ext uri="{FF2B5EF4-FFF2-40B4-BE49-F238E27FC236}">
                  <a16:creationId xmlns:a16="http://schemas.microsoft.com/office/drawing/2014/main" id="{1AA7E239-45C5-44A6-B585-93B2708BD37C}"/>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58" name="LegendMoons" hidden="1">
            <a:extLst>
              <a:ext uri="{FF2B5EF4-FFF2-40B4-BE49-F238E27FC236}">
                <a16:creationId xmlns:a16="http://schemas.microsoft.com/office/drawing/2014/main" id="{33EDD63A-3994-4359-80C6-91E76FA3189B}"/>
              </a:ext>
            </a:extLst>
          </p:cNvPr>
          <p:cNvGrpSpPr/>
          <p:nvPr userDrawn="1"/>
        </p:nvGrpSpPr>
        <p:grpSpPr>
          <a:xfrm>
            <a:off x="10688315" y="1145373"/>
            <a:ext cx="948949" cy="1731859"/>
            <a:chOff x="7723680" y="1702457"/>
            <a:chExt cx="948949" cy="1731859"/>
          </a:xfrm>
        </p:grpSpPr>
        <p:sp>
          <p:nvSpPr>
            <p:cNvPr id="159" name="Legend1" hidden="1">
              <a:extLst>
                <a:ext uri="{FF2B5EF4-FFF2-40B4-BE49-F238E27FC236}">
                  <a16:creationId xmlns:a16="http://schemas.microsoft.com/office/drawing/2014/main" id="{E79A71BA-8B9A-4184-808B-CFE1863EC12F}"/>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0" name="Legend2" hidden="1">
              <a:extLst>
                <a:ext uri="{FF2B5EF4-FFF2-40B4-BE49-F238E27FC236}">
                  <a16:creationId xmlns:a16="http://schemas.microsoft.com/office/drawing/2014/main" id="{602B15B2-D1C5-4D78-BA14-33D2B34041A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1" name="Legend3" hidden="1">
              <a:extLst>
                <a:ext uri="{FF2B5EF4-FFF2-40B4-BE49-F238E27FC236}">
                  <a16:creationId xmlns:a16="http://schemas.microsoft.com/office/drawing/2014/main" id="{E17E969B-7D37-444D-B0F5-FEA5DCBDE6C6}"/>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2" name="Legend4" hidden="1">
              <a:extLst>
                <a:ext uri="{FF2B5EF4-FFF2-40B4-BE49-F238E27FC236}">
                  <a16:creationId xmlns:a16="http://schemas.microsoft.com/office/drawing/2014/main" id="{99ECC8B4-033D-4B3C-964C-22D6D8D04F1A}"/>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3" name="Legend5" hidden="1">
              <a:extLst>
                <a:ext uri="{FF2B5EF4-FFF2-40B4-BE49-F238E27FC236}">
                  <a16:creationId xmlns:a16="http://schemas.microsoft.com/office/drawing/2014/main" id="{E24C39DC-F23F-45DD-B504-E09B5AF0DB13}"/>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164" name="MoonLegend1" hidden="1">
              <a:extLst>
                <a:ext uri="{FF2B5EF4-FFF2-40B4-BE49-F238E27FC236}">
                  <a16:creationId xmlns:a16="http://schemas.microsoft.com/office/drawing/2014/main" id="{E3742EFB-8989-443C-8514-EFB255409C5A}"/>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188" name="Oval 187" hidden="1">
                <a:extLst>
                  <a:ext uri="{FF2B5EF4-FFF2-40B4-BE49-F238E27FC236}">
                    <a16:creationId xmlns:a16="http://schemas.microsoft.com/office/drawing/2014/main" id="{034C2396-584B-4330-9FF6-55C51F59B8C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9" name="Arc 188" hidden="1">
                <a:extLst>
                  <a:ext uri="{FF2B5EF4-FFF2-40B4-BE49-F238E27FC236}">
                    <a16:creationId xmlns:a16="http://schemas.microsoft.com/office/drawing/2014/main" id="{0834DCE5-8E5A-4CCD-8B50-6244A9D6CDA0}"/>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5" name="MoonLegend2" hidden="1">
              <a:extLst>
                <a:ext uri="{FF2B5EF4-FFF2-40B4-BE49-F238E27FC236}">
                  <a16:creationId xmlns:a16="http://schemas.microsoft.com/office/drawing/2014/main" id="{3B57968F-9A72-4F84-9677-7B2AD514CD40}"/>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185" name="Oval 184" hidden="1">
                <a:extLst>
                  <a:ext uri="{FF2B5EF4-FFF2-40B4-BE49-F238E27FC236}">
                    <a16:creationId xmlns:a16="http://schemas.microsoft.com/office/drawing/2014/main" id="{E5DFF5ED-8594-4FE7-8E1E-2D88C69EEB5D}"/>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7" name="Arc 186" hidden="1">
                <a:extLst>
                  <a:ext uri="{FF2B5EF4-FFF2-40B4-BE49-F238E27FC236}">
                    <a16:creationId xmlns:a16="http://schemas.microsoft.com/office/drawing/2014/main" id="{D4081697-57A8-4AB5-A93A-7775F20190B5}"/>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6" name="MoonLegend3" hidden="1">
              <a:extLst>
                <a:ext uri="{FF2B5EF4-FFF2-40B4-BE49-F238E27FC236}">
                  <a16:creationId xmlns:a16="http://schemas.microsoft.com/office/drawing/2014/main" id="{09E963E1-FC31-4B6A-B4DD-E6F37F9ECE9C}"/>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183" name="Oval 182" hidden="1">
                <a:extLst>
                  <a:ext uri="{FF2B5EF4-FFF2-40B4-BE49-F238E27FC236}">
                    <a16:creationId xmlns:a16="http://schemas.microsoft.com/office/drawing/2014/main" id="{15E993F1-FA84-4218-B04D-2DAEA1548D31}"/>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4" name="Arc 183" hidden="1">
                <a:extLst>
                  <a:ext uri="{FF2B5EF4-FFF2-40B4-BE49-F238E27FC236}">
                    <a16:creationId xmlns:a16="http://schemas.microsoft.com/office/drawing/2014/main" id="{D4F92339-905A-4F19-A6CF-343AAD7965DA}"/>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7" name="MoonLegend4" hidden="1">
              <a:extLst>
                <a:ext uri="{FF2B5EF4-FFF2-40B4-BE49-F238E27FC236}">
                  <a16:creationId xmlns:a16="http://schemas.microsoft.com/office/drawing/2014/main" id="{A18C64CF-D0E0-4780-9A98-26B0995C2AF0}"/>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181" name="Oval 180" hidden="1">
                <a:extLst>
                  <a:ext uri="{FF2B5EF4-FFF2-40B4-BE49-F238E27FC236}">
                    <a16:creationId xmlns:a16="http://schemas.microsoft.com/office/drawing/2014/main" id="{383B858A-5495-45C1-9C69-C2347B4CF0CE}"/>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2" name="Arc 181" hidden="1">
                <a:extLst>
                  <a:ext uri="{FF2B5EF4-FFF2-40B4-BE49-F238E27FC236}">
                    <a16:creationId xmlns:a16="http://schemas.microsoft.com/office/drawing/2014/main" id="{7BABEBC0-8937-4746-AFF4-F26A90D71138}"/>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68" name="MoonLegend5" hidden="1">
              <a:extLst>
                <a:ext uri="{FF2B5EF4-FFF2-40B4-BE49-F238E27FC236}">
                  <a16:creationId xmlns:a16="http://schemas.microsoft.com/office/drawing/2014/main" id="{3CCF3604-D39A-46D1-BE2B-7C71CBA2901A}"/>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179" name="Oval 178" hidden="1">
                <a:extLst>
                  <a:ext uri="{FF2B5EF4-FFF2-40B4-BE49-F238E27FC236}">
                    <a16:creationId xmlns:a16="http://schemas.microsoft.com/office/drawing/2014/main" id="{C20CED16-930F-4CBC-90FA-B667E7794F73}"/>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0" name="Arc 179" hidden="1">
                <a:extLst>
                  <a:ext uri="{FF2B5EF4-FFF2-40B4-BE49-F238E27FC236}">
                    <a16:creationId xmlns:a16="http://schemas.microsoft.com/office/drawing/2014/main" id="{55F15D2D-7537-45E7-B09F-B17F1E03AA95}"/>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190" name="LegendBoxes" hidden="1">
            <a:extLst>
              <a:ext uri="{FF2B5EF4-FFF2-40B4-BE49-F238E27FC236}">
                <a16:creationId xmlns:a16="http://schemas.microsoft.com/office/drawing/2014/main" id="{67416A19-8B78-4DFE-91BA-00409B8B00D8}"/>
              </a:ext>
            </a:extLst>
          </p:cNvPr>
          <p:cNvGrpSpPr/>
          <p:nvPr userDrawn="1"/>
        </p:nvGrpSpPr>
        <p:grpSpPr>
          <a:xfrm>
            <a:off x="10714801" y="4381500"/>
            <a:ext cx="922463" cy="1717282"/>
            <a:chOff x="10652400" y="4322824"/>
            <a:chExt cx="922463" cy="1717282"/>
          </a:xfrm>
        </p:grpSpPr>
        <p:sp>
          <p:nvSpPr>
            <p:cNvPr id="191" name="RectangleLegend1" hidden="1">
              <a:extLst>
                <a:ext uri="{FF2B5EF4-FFF2-40B4-BE49-F238E27FC236}">
                  <a16:creationId xmlns:a16="http://schemas.microsoft.com/office/drawing/2014/main" id="{C7497B73-1722-498B-89CD-72297D94040E}"/>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2" name="RectangleLegend2" hidden="1">
              <a:extLst>
                <a:ext uri="{FF2B5EF4-FFF2-40B4-BE49-F238E27FC236}">
                  <a16:creationId xmlns:a16="http://schemas.microsoft.com/office/drawing/2014/main" id="{3FB9F71D-C3A7-4F4C-8176-787AC4781A4E}"/>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3" name="RectangleLegend3" hidden="1">
              <a:extLst>
                <a:ext uri="{FF2B5EF4-FFF2-40B4-BE49-F238E27FC236}">
                  <a16:creationId xmlns:a16="http://schemas.microsoft.com/office/drawing/2014/main" id="{0CA13595-C434-4BC9-9E28-4E174C70E2BB}"/>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4" name="RectangleLegend4" hidden="1">
              <a:extLst>
                <a:ext uri="{FF2B5EF4-FFF2-40B4-BE49-F238E27FC236}">
                  <a16:creationId xmlns:a16="http://schemas.microsoft.com/office/drawing/2014/main" id="{257704A7-E3DE-4DBE-8A6E-04D093CEEB0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5" name="RectangleLegend5" hidden="1">
              <a:extLst>
                <a:ext uri="{FF2B5EF4-FFF2-40B4-BE49-F238E27FC236}">
                  <a16:creationId xmlns:a16="http://schemas.microsoft.com/office/drawing/2014/main" id="{56E38721-17F6-4A10-8905-FEABB373BE44}"/>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96" name="Legend1" hidden="1">
              <a:extLst>
                <a:ext uri="{FF2B5EF4-FFF2-40B4-BE49-F238E27FC236}">
                  <a16:creationId xmlns:a16="http://schemas.microsoft.com/office/drawing/2014/main" id="{ED9670B8-B2D0-458E-A342-DE84B894964A}"/>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7" name="Legend2" hidden="1">
              <a:extLst>
                <a:ext uri="{FF2B5EF4-FFF2-40B4-BE49-F238E27FC236}">
                  <a16:creationId xmlns:a16="http://schemas.microsoft.com/office/drawing/2014/main" id="{40E2ED25-1EE1-4B0C-AC7C-73930AD21927}"/>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7" name="Legend3" hidden="1">
              <a:extLst>
                <a:ext uri="{FF2B5EF4-FFF2-40B4-BE49-F238E27FC236}">
                  <a16:creationId xmlns:a16="http://schemas.microsoft.com/office/drawing/2014/main" id="{96BCDEC9-B99A-4A72-B261-6C97FE2DA910}"/>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8" name="Legend4" hidden="1">
              <a:extLst>
                <a:ext uri="{FF2B5EF4-FFF2-40B4-BE49-F238E27FC236}">
                  <a16:creationId xmlns:a16="http://schemas.microsoft.com/office/drawing/2014/main" id="{0AB7CE34-FD34-4894-BF6B-35FD1D585BD8}"/>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9" name="Legend5" hidden="1">
              <a:extLst>
                <a:ext uri="{FF2B5EF4-FFF2-40B4-BE49-F238E27FC236}">
                  <a16:creationId xmlns:a16="http://schemas.microsoft.com/office/drawing/2014/main" id="{7A2C8166-B804-493F-9F1C-234B7A4835E4}"/>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cxnSp>
        <p:nvCxnSpPr>
          <p:cNvPr id="170" name="BottomLine">
            <a:extLst>
              <a:ext uri="{FF2B5EF4-FFF2-40B4-BE49-F238E27FC236}">
                <a16:creationId xmlns:a16="http://schemas.microsoft.com/office/drawing/2014/main" id="{2268200A-5B27-414B-AE3A-1C92FC5360ED}"/>
              </a:ext>
            </a:extLst>
          </p:cNvPr>
          <p:cNvCxnSpPr/>
          <p:nvPr userDrawn="1">
            <p:custDataLst>
              <p:tags r:id="rId22"/>
            </p:custDataLst>
          </p:nvPr>
        </p:nvCxnSpPr>
        <p:spPr>
          <a:xfrm>
            <a:off x="554736" y="645376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 name="TopLine">
            <a:extLst>
              <a:ext uri="{FF2B5EF4-FFF2-40B4-BE49-F238E27FC236}">
                <a16:creationId xmlns:a16="http://schemas.microsoft.com/office/drawing/2014/main" id="{AC3E7DAF-AB44-4372-A5AE-4AD54FC7C8E8}"/>
              </a:ext>
            </a:extLst>
          </p:cNvPr>
          <p:cNvCxnSpPr/>
          <p:nvPr userDrawn="1">
            <p:custDataLst>
              <p:tags r:id="rId23"/>
            </p:custDataLst>
          </p:nvPr>
        </p:nvCxnSpPr>
        <p:spPr>
          <a:xfrm>
            <a:off x="554736" y="1181906"/>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 id="2147483897"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986960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592" imgH="591" progId="TCLayout.ActiveDocument.1">
                  <p:embed/>
                </p:oleObj>
              </mc:Choice>
              <mc:Fallback>
                <p:oleObj name="think-cell Slide" r:id="rId42"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780750"/>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lvl="0"/>
            <a:r>
              <a:rPr lang="en-US" dirty="0"/>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5063533" cy="1384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3" name="Group 102">
            <a:extLst>
              <a:ext uri="{FF2B5EF4-FFF2-40B4-BE49-F238E27FC236}">
                <a16:creationId xmlns:a16="http://schemas.microsoft.com/office/drawing/2014/main" id="{8AC2D25C-4511-4A6F-A23F-891CEEF194A4}"/>
              </a:ext>
            </a:extLst>
          </p:cNvPr>
          <p:cNvGrpSpPr/>
          <p:nvPr userDrawn="1"/>
        </p:nvGrpSpPr>
        <p:grpSpPr>
          <a:xfrm>
            <a:off x="9280850" y="69363"/>
            <a:ext cx="2356414" cy="180049"/>
            <a:chOff x="9680537" y="69363"/>
            <a:chExt cx="2356414" cy="180049"/>
          </a:xfrm>
        </p:grpSpPr>
        <p:sp>
          <p:nvSpPr>
            <p:cNvPr id="104" name="StickerRectangle">
              <a:extLst>
                <a:ext uri="{FF2B5EF4-FFF2-40B4-BE49-F238E27FC236}">
                  <a16:creationId xmlns:a16="http://schemas.microsoft.com/office/drawing/2014/main" id="{80EE3966-FC33-47A1-B3A9-9AE4037ACFAB}"/>
                </a:ext>
              </a:extLst>
            </p:cNvPr>
            <p:cNvSpPr>
              <a:spLocks noChangeArrowheads="1"/>
            </p:cNvSpPr>
            <p:nvPr/>
          </p:nvSpPr>
          <p:spPr bwMode="gray">
            <a:xfrm>
              <a:off x="9680537" y="69363"/>
              <a:ext cx="2356414" cy="180049"/>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defTabSz="1193860">
                <a:buClr>
                  <a:schemeClr val="tx2"/>
                </a:buClr>
              </a:pPr>
              <a:r>
                <a:rPr lang="en-US" sz="1050" b="1" cap="all" spc="50" dirty="0">
                  <a:ln w="3175">
                    <a:noFill/>
                  </a:ln>
                  <a:solidFill>
                    <a:schemeClr val="tx1"/>
                  </a:solidFill>
                </a:rPr>
                <a:t>Privileged and CONFIDENTIAL</a:t>
              </a:r>
            </a:p>
          </p:txBody>
        </p:sp>
        <p:cxnSp>
          <p:nvCxnSpPr>
            <p:cNvPr id="106" name="StickerUnderline">
              <a:extLst>
                <a:ext uri="{FF2B5EF4-FFF2-40B4-BE49-F238E27FC236}">
                  <a16:creationId xmlns:a16="http://schemas.microsoft.com/office/drawing/2014/main" id="{F650C680-30C2-4A2D-850D-FE8264592C78}"/>
                </a:ext>
              </a:extLst>
            </p:cNvPr>
            <p:cNvCxnSpPr>
              <a:cxnSpLocks noChangeShapeType="1"/>
              <a:stCxn id="104" idx="4"/>
              <a:endCxn id="104" idx="6"/>
            </p:cNvCxnSpPr>
            <p:nvPr/>
          </p:nvCxnSpPr>
          <p:spPr bwMode="gray">
            <a:xfrm>
              <a:off x="9680537" y="249412"/>
              <a:ext cx="2356414"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44" name="LegendBoxes" hidden="1">
            <a:extLst>
              <a:ext uri="{FF2B5EF4-FFF2-40B4-BE49-F238E27FC236}">
                <a16:creationId xmlns:a16="http://schemas.microsoft.com/office/drawing/2014/main" id="{A8FE0AAC-ECF2-4A30-9CBF-D2F262926CAC}"/>
              </a:ext>
            </a:extLst>
          </p:cNvPr>
          <p:cNvGrpSpPr/>
          <p:nvPr userDrawn="1"/>
        </p:nvGrpSpPr>
        <p:grpSpPr>
          <a:xfrm>
            <a:off x="10714801" y="4381500"/>
            <a:ext cx="922463" cy="1717282"/>
            <a:chOff x="10554770" y="4322824"/>
            <a:chExt cx="922463" cy="1717282"/>
          </a:xfrm>
        </p:grpSpPr>
        <p:sp>
          <p:nvSpPr>
            <p:cNvPr id="146" name="RectangleLegend1" hidden="1">
              <a:extLst>
                <a:ext uri="{FF2B5EF4-FFF2-40B4-BE49-F238E27FC236}">
                  <a16:creationId xmlns:a16="http://schemas.microsoft.com/office/drawing/2014/main" id="{3DAA3D1C-73D7-4D49-8486-39A6AB1B8A2A}"/>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47" name="RectangleLegend2" hidden="1">
              <a:extLst>
                <a:ext uri="{FF2B5EF4-FFF2-40B4-BE49-F238E27FC236}">
                  <a16:creationId xmlns:a16="http://schemas.microsoft.com/office/drawing/2014/main" id="{53416A65-A457-431D-ACBE-5059019ED644}"/>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48" name="RectangleLegend3" hidden="1">
              <a:extLst>
                <a:ext uri="{FF2B5EF4-FFF2-40B4-BE49-F238E27FC236}">
                  <a16:creationId xmlns:a16="http://schemas.microsoft.com/office/drawing/2014/main" id="{D4B8ED80-FF6C-4A20-9B46-1CF13EBDA387}"/>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49" name="RectangleLegend4" hidden="1">
              <a:extLst>
                <a:ext uri="{FF2B5EF4-FFF2-40B4-BE49-F238E27FC236}">
                  <a16:creationId xmlns:a16="http://schemas.microsoft.com/office/drawing/2014/main" id="{3F903D73-5BE2-4B74-83C2-067014345FF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0" name="RectangleLegend5" hidden="1">
              <a:extLst>
                <a:ext uri="{FF2B5EF4-FFF2-40B4-BE49-F238E27FC236}">
                  <a16:creationId xmlns:a16="http://schemas.microsoft.com/office/drawing/2014/main" id="{48FF08B0-B83B-4B79-820A-B77C9B976327}"/>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1" name="Legend1" hidden="1">
              <a:extLst>
                <a:ext uri="{FF2B5EF4-FFF2-40B4-BE49-F238E27FC236}">
                  <a16:creationId xmlns:a16="http://schemas.microsoft.com/office/drawing/2014/main" id="{7F6E63FA-8259-4358-988C-75DC51BAA541}"/>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2" name="Legend2" hidden="1">
              <a:extLst>
                <a:ext uri="{FF2B5EF4-FFF2-40B4-BE49-F238E27FC236}">
                  <a16:creationId xmlns:a16="http://schemas.microsoft.com/office/drawing/2014/main" id="{CC635AC9-5479-4EB0-85D8-E309F165E3E9}"/>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3" name="Legend3" hidden="1">
              <a:extLst>
                <a:ext uri="{FF2B5EF4-FFF2-40B4-BE49-F238E27FC236}">
                  <a16:creationId xmlns:a16="http://schemas.microsoft.com/office/drawing/2014/main" id="{9DCF10A3-0594-4D20-96FF-90A960B00281}"/>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4" name="Legend4" hidden="1">
              <a:extLst>
                <a:ext uri="{FF2B5EF4-FFF2-40B4-BE49-F238E27FC236}">
                  <a16:creationId xmlns:a16="http://schemas.microsoft.com/office/drawing/2014/main" id="{C70308CD-5A16-4598-9843-E7EEC43D08D7}"/>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5" name="Legend5" hidden="1">
              <a:extLst>
                <a:ext uri="{FF2B5EF4-FFF2-40B4-BE49-F238E27FC236}">
                  <a16:creationId xmlns:a16="http://schemas.microsoft.com/office/drawing/2014/main" id="{3782545E-6B6A-4DFA-A24C-8039C5577F3F}"/>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56" name="LegendLines" hidden="1">
            <a:extLst>
              <a:ext uri="{FF2B5EF4-FFF2-40B4-BE49-F238E27FC236}">
                <a16:creationId xmlns:a16="http://schemas.microsoft.com/office/drawing/2014/main" id="{999EA5F4-E27B-469F-AA75-B689FA340BA5}"/>
              </a:ext>
            </a:extLst>
          </p:cNvPr>
          <p:cNvGrpSpPr/>
          <p:nvPr userDrawn="1"/>
        </p:nvGrpSpPr>
        <p:grpSpPr>
          <a:xfrm>
            <a:off x="10317304" y="3150831"/>
            <a:ext cx="1319960" cy="958286"/>
            <a:chOff x="10162879" y="3243772"/>
            <a:chExt cx="1319960" cy="958286"/>
          </a:xfrm>
        </p:grpSpPr>
        <p:sp>
          <p:nvSpPr>
            <p:cNvPr id="157" name="Legend1" hidden="1">
              <a:extLst>
                <a:ext uri="{FF2B5EF4-FFF2-40B4-BE49-F238E27FC236}">
                  <a16:creationId xmlns:a16="http://schemas.microsoft.com/office/drawing/2014/main" id="{5A3B3B9F-E452-4BC8-84A9-F90A95095B8A}"/>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8" name="Legend2" hidden="1">
              <a:extLst>
                <a:ext uri="{FF2B5EF4-FFF2-40B4-BE49-F238E27FC236}">
                  <a16:creationId xmlns:a16="http://schemas.microsoft.com/office/drawing/2014/main" id="{DF7DC2F5-9F90-4FBC-851F-70538BFE9CD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9" name="Legend3" hidden="1">
              <a:extLst>
                <a:ext uri="{FF2B5EF4-FFF2-40B4-BE49-F238E27FC236}">
                  <a16:creationId xmlns:a16="http://schemas.microsoft.com/office/drawing/2014/main" id="{1D636189-572B-42A2-B0FD-31225CE1304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0" name="LineLegend3" hidden="1">
              <a:extLst>
                <a:ext uri="{FF2B5EF4-FFF2-40B4-BE49-F238E27FC236}">
                  <a16:creationId xmlns:a16="http://schemas.microsoft.com/office/drawing/2014/main" id="{AD3EDA13-DE3F-497A-B237-EC20C3BC68A4}"/>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1" name="LineLegend2" hidden="1">
              <a:extLst>
                <a:ext uri="{FF2B5EF4-FFF2-40B4-BE49-F238E27FC236}">
                  <a16:creationId xmlns:a16="http://schemas.microsoft.com/office/drawing/2014/main" id="{A8B0C542-9D86-4C99-99D8-EC8ACAF2BBB7}"/>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2" name="LineLegend1" hidden="1">
              <a:extLst>
                <a:ext uri="{FF2B5EF4-FFF2-40B4-BE49-F238E27FC236}">
                  <a16:creationId xmlns:a16="http://schemas.microsoft.com/office/drawing/2014/main" id="{C5B779B2-6ACC-4E5B-B092-684584DF162C}"/>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63" name="LegendMoons" hidden="1">
            <a:extLst>
              <a:ext uri="{FF2B5EF4-FFF2-40B4-BE49-F238E27FC236}">
                <a16:creationId xmlns:a16="http://schemas.microsoft.com/office/drawing/2014/main" id="{9C756ADC-3B18-4155-BC2E-594E4159533E}"/>
              </a:ext>
            </a:extLst>
          </p:cNvPr>
          <p:cNvGrpSpPr/>
          <p:nvPr userDrawn="1"/>
        </p:nvGrpSpPr>
        <p:grpSpPr>
          <a:xfrm>
            <a:off x="10684859" y="1146588"/>
            <a:ext cx="948949" cy="1731859"/>
            <a:chOff x="7716535" y="2630582"/>
            <a:chExt cx="948949" cy="1731859"/>
          </a:xfrm>
        </p:grpSpPr>
        <p:sp>
          <p:nvSpPr>
            <p:cNvPr id="164" name="Legend1" hidden="1">
              <a:extLst>
                <a:ext uri="{FF2B5EF4-FFF2-40B4-BE49-F238E27FC236}">
                  <a16:creationId xmlns:a16="http://schemas.microsoft.com/office/drawing/2014/main" id="{E291633C-FFD6-4C4E-B74E-5C62317E5A1C}"/>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5" name="Legend2" hidden="1">
              <a:extLst>
                <a:ext uri="{FF2B5EF4-FFF2-40B4-BE49-F238E27FC236}">
                  <a16:creationId xmlns:a16="http://schemas.microsoft.com/office/drawing/2014/main" id="{ADAA96B3-138E-4CEA-B2CB-421CE371B0F0}"/>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6" name="Legend3" hidden="1">
              <a:extLst>
                <a:ext uri="{FF2B5EF4-FFF2-40B4-BE49-F238E27FC236}">
                  <a16:creationId xmlns:a16="http://schemas.microsoft.com/office/drawing/2014/main" id="{4602D332-F4E3-42C9-803F-C8AB7AF0E6F9}"/>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7" name="Legend4" hidden="1">
              <a:extLst>
                <a:ext uri="{FF2B5EF4-FFF2-40B4-BE49-F238E27FC236}">
                  <a16:creationId xmlns:a16="http://schemas.microsoft.com/office/drawing/2014/main" id="{BFD8279E-A9C9-4143-BAA1-66C1919F284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8" name="Legend5" hidden="1">
              <a:extLst>
                <a:ext uri="{FF2B5EF4-FFF2-40B4-BE49-F238E27FC236}">
                  <a16:creationId xmlns:a16="http://schemas.microsoft.com/office/drawing/2014/main" id="{3FBC9F12-616D-4A94-A5A0-72B7DF7FC45B}"/>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169" name="MoonLegend1" hidden="1">
              <a:extLst>
                <a:ext uri="{FF2B5EF4-FFF2-40B4-BE49-F238E27FC236}">
                  <a16:creationId xmlns:a16="http://schemas.microsoft.com/office/drawing/2014/main" id="{467ED199-A22C-4811-8CD0-C3A41A285B05}"/>
                </a:ext>
              </a:extLst>
            </p:cNvPr>
            <p:cNvGrpSpPr>
              <a:grpSpLocks noChangeAspect="1"/>
            </p:cNvGrpSpPr>
            <p:nvPr>
              <p:custDataLst>
                <p:tags r:id="rId27"/>
              </p:custDataLst>
            </p:nvPr>
          </p:nvGrpSpPr>
          <p:grpSpPr>
            <a:xfrm>
              <a:off x="7716535" y="2630582"/>
              <a:ext cx="228600" cy="228600"/>
              <a:chOff x="762000" y="1270000"/>
              <a:chExt cx="254000" cy="254000"/>
            </a:xfrm>
          </p:grpSpPr>
          <p:sp>
            <p:nvSpPr>
              <p:cNvPr id="183" name="Oval 182" hidden="1">
                <a:extLst>
                  <a:ext uri="{FF2B5EF4-FFF2-40B4-BE49-F238E27FC236}">
                    <a16:creationId xmlns:a16="http://schemas.microsoft.com/office/drawing/2014/main" id="{DC987722-4022-4936-A70C-FD72924424A8}"/>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4" name="Arc 183" hidden="1">
                <a:extLst>
                  <a:ext uri="{FF2B5EF4-FFF2-40B4-BE49-F238E27FC236}">
                    <a16:creationId xmlns:a16="http://schemas.microsoft.com/office/drawing/2014/main" id="{89F35BA6-3336-47F0-81F4-CEFD5DB91E93}"/>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70" name="MoonLegend2" hidden="1">
              <a:extLst>
                <a:ext uri="{FF2B5EF4-FFF2-40B4-BE49-F238E27FC236}">
                  <a16:creationId xmlns:a16="http://schemas.microsoft.com/office/drawing/2014/main" id="{48E09F1C-7FEB-4F14-B2B3-3BD5AB1D8D67}"/>
                </a:ext>
              </a:extLst>
            </p:cNvPr>
            <p:cNvGrpSpPr>
              <a:grpSpLocks noChangeAspect="1"/>
            </p:cNvGrpSpPr>
            <p:nvPr>
              <p:custDataLst>
                <p:tags r:id="rId28"/>
              </p:custDataLst>
            </p:nvPr>
          </p:nvGrpSpPr>
          <p:grpSpPr>
            <a:xfrm>
              <a:off x="7716535" y="3006395"/>
              <a:ext cx="228600" cy="228600"/>
              <a:chOff x="762000" y="1270000"/>
              <a:chExt cx="254000" cy="254000"/>
            </a:xfrm>
          </p:grpSpPr>
          <p:sp>
            <p:nvSpPr>
              <p:cNvPr id="181" name="Oval 180" hidden="1">
                <a:extLst>
                  <a:ext uri="{FF2B5EF4-FFF2-40B4-BE49-F238E27FC236}">
                    <a16:creationId xmlns:a16="http://schemas.microsoft.com/office/drawing/2014/main" id="{43E15F89-2055-49E8-9640-6967DC5ACB0C}"/>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2" name="Arc 181" hidden="1">
                <a:extLst>
                  <a:ext uri="{FF2B5EF4-FFF2-40B4-BE49-F238E27FC236}">
                    <a16:creationId xmlns:a16="http://schemas.microsoft.com/office/drawing/2014/main" id="{8C114F51-F12A-4852-8353-20C1D8851D62}"/>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71" name="MoonLegend3" hidden="1">
              <a:extLst>
                <a:ext uri="{FF2B5EF4-FFF2-40B4-BE49-F238E27FC236}">
                  <a16:creationId xmlns:a16="http://schemas.microsoft.com/office/drawing/2014/main" id="{CF9C606F-4191-4039-8A38-28AD248D6F60}"/>
                </a:ext>
              </a:extLst>
            </p:cNvPr>
            <p:cNvGrpSpPr>
              <a:grpSpLocks noChangeAspect="1"/>
            </p:cNvGrpSpPr>
            <p:nvPr>
              <p:custDataLst>
                <p:tags r:id="rId29"/>
              </p:custDataLst>
            </p:nvPr>
          </p:nvGrpSpPr>
          <p:grpSpPr>
            <a:xfrm>
              <a:off x="7716535" y="3382210"/>
              <a:ext cx="228600" cy="228600"/>
              <a:chOff x="762000" y="1270000"/>
              <a:chExt cx="254000" cy="254000"/>
            </a:xfrm>
          </p:grpSpPr>
          <p:sp>
            <p:nvSpPr>
              <p:cNvPr id="179" name="Oval 178" hidden="1">
                <a:extLst>
                  <a:ext uri="{FF2B5EF4-FFF2-40B4-BE49-F238E27FC236}">
                    <a16:creationId xmlns:a16="http://schemas.microsoft.com/office/drawing/2014/main" id="{0977D0CA-C32C-494C-9CF5-0BF7AE65B440}"/>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80" name="Arc 179" hidden="1">
                <a:extLst>
                  <a:ext uri="{FF2B5EF4-FFF2-40B4-BE49-F238E27FC236}">
                    <a16:creationId xmlns:a16="http://schemas.microsoft.com/office/drawing/2014/main" id="{F64D566C-1533-4E04-BC1E-0753C946A7C5}"/>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72" name="MoonLegend4" hidden="1">
              <a:extLst>
                <a:ext uri="{FF2B5EF4-FFF2-40B4-BE49-F238E27FC236}">
                  <a16:creationId xmlns:a16="http://schemas.microsoft.com/office/drawing/2014/main" id="{E0A55A3E-DC80-4153-812C-0350E97F70C4}"/>
                </a:ext>
              </a:extLst>
            </p:cNvPr>
            <p:cNvGrpSpPr>
              <a:grpSpLocks noChangeAspect="1"/>
            </p:cNvGrpSpPr>
            <p:nvPr>
              <p:custDataLst>
                <p:tags r:id="rId30"/>
              </p:custDataLst>
            </p:nvPr>
          </p:nvGrpSpPr>
          <p:grpSpPr>
            <a:xfrm>
              <a:off x="7716535" y="3758025"/>
              <a:ext cx="228600" cy="228600"/>
              <a:chOff x="762000" y="1270000"/>
              <a:chExt cx="254000" cy="254000"/>
            </a:xfrm>
          </p:grpSpPr>
          <p:sp>
            <p:nvSpPr>
              <p:cNvPr id="177" name="Oval 176" hidden="1">
                <a:extLst>
                  <a:ext uri="{FF2B5EF4-FFF2-40B4-BE49-F238E27FC236}">
                    <a16:creationId xmlns:a16="http://schemas.microsoft.com/office/drawing/2014/main" id="{61A1F005-6E97-4FAE-B4F4-2A428A34724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78" name="Arc 177" hidden="1">
                <a:extLst>
                  <a:ext uri="{FF2B5EF4-FFF2-40B4-BE49-F238E27FC236}">
                    <a16:creationId xmlns:a16="http://schemas.microsoft.com/office/drawing/2014/main" id="{C0F8DEB3-80A0-414E-900E-2D3043B5C778}"/>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73" name="MoonLegend5" hidden="1">
              <a:extLst>
                <a:ext uri="{FF2B5EF4-FFF2-40B4-BE49-F238E27FC236}">
                  <a16:creationId xmlns:a16="http://schemas.microsoft.com/office/drawing/2014/main" id="{2F651678-EF76-4CD2-9D1D-9AEF2DD38E19}"/>
                </a:ext>
              </a:extLst>
            </p:cNvPr>
            <p:cNvGrpSpPr>
              <a:grpSpLocks noChangeAspect="1"/>
            </p:cNvGrpSpPr>
            <p:nvPr>
              <p:custDataLst>
                <p:tags r:id="rId31"/>
              </p:custDataLst>
            </p:nvPr>
          </p:nvGrpSpPr>
          <p:grpSpPr>
            <a:xfrm>
              <a:off x="7716535" y="4133841"/>
              <a:ext cx="228600" cy="228600"/>
              <a:chOff x="762000" y="1270000"/>
              <a:chExt cx="254000" cy="254000"/>
            </a:xfrm>
          </p:grpSpPr>
          <p:sp>
            <p:nvSpPr>
              <p:cNvPr id="174" name="Oval 173" hidden="1">
                <a:extLst>
                  <a:ext uri="{FF2B5EF4-FFF2-40B4-BE49-F238E27FC236}">
                    <a16:creationId xmlns:a16="http://schemas.microsoft.com/office/drawing/2014/main" id="{C13CBB21-B48E-4334-9D24-790F40429DCD}"/>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75" name="Arc 174" hidden="1">
                <a:extLst>
                  <a:ext uri="{FF2B5EF4-FFF2-40B4-BE49-F238E27FC236}">
                    <a16:creationId xmlns:a16="http://schemas.microsoft.com/office/drawing/2014/main" id="{CBF4E86F-AF38-4410-82A5-8A8EC2DA2F25}"/>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cxnSp>
        <p:nvCxnSpPr>
          <p:cNvPr id="185" name="BottomLine">
            <a:extLst>
              <a:ext uri="{FF2B5EF4-FFF2-40B4-BE49-F238E27FC236}">
                <a16:creationId xmlns:a16="http://schemas.microsoft.com/office/drawing/2014/main" id="{B9B68F87-FDA3-46C7-AF1C-422F4DA35879}"/>
              </a:ext>
            </a:extLst>
          </p:cNvPr>
          <p:cNvCxnSpPr/>
          <p:nvPr userDrawn="1">
            <p:custDataLst>
              <p:tags r:id="rId25"/>
            </p:custDataLst>
          </p:nvPr>
        </p:nvCxnSpPr>
        <p:spPr>
          <a:xfrm>
            <a:off x="554736" y="645376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 name="TopLine">
            <a:extLst>
              <a:ext uri="{FF2B5EF4-FFF2-40B4-BE49-F238E27FC236}">
                <a16:creationId xmlns:a16="http://schemas.microsoft.com/office/drawing/2014/main" id="{85BEC9F1-9D6F-4D6B-8EAE-954713BE49B5}"/>
              </a:ext>
            </a:extLst>
          </p:cNvPr>
          <p:cNvCxnSpPr/>
          <p:nvPr userDrawn="1">
            <p:custDataLst>
              <p:tags r:id="rId26"/>
            </p:custDataLst>
          </p:nvPr>
        </p:nvCxnSpPr>
        <p:spPr>
          <a:xfrm>
            <a:off x="554736" y="1181906"/>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FD8F43E-BBC5-0A56-C126-957A8E7CFD85}"/>
              </a:ext>
            </a:extLst>
          </p:cNvPr>
          <p:cNvGraphicFramePr>
            <a:graphicFrameLocks noChangeAspect="1"/>
          </p:cNvGraphicFramePr>
          <p:nvPr userDrawn="1">
            <p:custDataLst>
              <p:tags r:id="rId11"/>
            </p:custDataLst>
            <p:extLst>
              <p:ext uri="{D42A27DB-BD31-4B8C-83A1-F6EECF244321}">
                <p14:modId xmlns:p14="http://schemas.microsoft.com/office/powerpoint/2010/main" val="81365339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3" imgW="404" imgH="405" progId="TCLayout.ActiveDocument.1">
                  <p:embed/>
                </p:oleObj>
              </mc:Choice>
              <mc:Fallback>
                <p:oleObj name="think-cell Slide" r:id="rId13" imgW="404" imgH="405" progId="TCLayout.ActiveDocument.1">
                  <p:embed/>
                  <p:pic>
                    <p:nvPicPr>
                      <p:cNvPr id="3" name="Object 2" hidden="1">
                        <a:extLst>
                          <a:ext uri="{FF2B5EF4-FFF2-40B4-BE49-F238E27FC236}">
                            <a16:creationId xmlns:a16="http://schemas.microsoft.com/office/drawing/2014/main" id="{DFD8F43E-BBC5-0A56-C126-957A8E7CFD85}"/>
                          </a:ext>
                        </a:extLst>
                      </p:cNvPr>
                      <p:cNvPicPr/>
                      <p:nvPr/>
                    </p:nvPicPr>
                    <p:blipFill>
                      <a:blip r:embed="rId14"/>
                      <a:stretch>
                        <a:fillRect/>
                      </a:stretch>
                    </p:blipFill>
                    <p:spPr>
                      <a:xfrm>
                        <a:off x="2118" y="1588"/>
                        <a:ext cx="2117" cy="1588"/>
                      </a:xfrm>
                      <a:prstGeom prst="rect">
                        <a:avLst/>
                      </a:prstGeom>
                    </p:spPr>
                  </p:pic>
                </p:oleObj>
              </mc:Fallback>
            </mc:AlternateContent>
          </a:graphicData>
        </a:graphic>
      </p:graphicFrame>
      <p:sp>
        <p:nvSpPr>
          <p:cNvPr id="1026" name="Title Placeholder 1"/>
          <p:cNvSpPr>
            <a:spLocks noGrp="1"/>
          </p:cNvSpPr>
          <p:nvPr>
            <p:ph type="title"/>
          </p:nvPr>
        </p:nvSpPr>
        <p:spPr bwMode="auto">
          <a:xfrm>
            <a:off x="512063" y="384048"/>
            <a:ext cx="1112678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016000" y="1447801"/>
            <a:ext cx="103632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a:p>
            <a:pPr lvl="4"/>
            <a:r>
              <a:rPr lang="en-US" altLang="en-US"/>
              <a:t>Fourth level</a:t>
            </a:r>
          </a:p>
        </p:txBody>
      </p:sp>
      <p:sp>
        <p:nvSpPr>
          <p:cNvPr id="6" name="Slide Number Placeholder 5"/>
          <p:cNvSpPr>
            <a:spLocks noGrp="1"/>
          </p:cNvSpPr>
          <p:nvPr>
            <p:ph type="sldNum" sz="quarter" idx="4"/>
          </p:nvPr>
        </p:nvSpPr>
        <p:spPr>
          <a:xfrm>
            <a:off x="508001" y="6172201"/>
            <a:ext cx="931124" cy="365125"/>
          </a:xfrm>
          <a:prstGeom prst="rect">
            <a:avLst/>
          </a:prstGeom>
        </p:spPr>
        <p:txBody>
          <a:bodyPr vert="horz" wrap="square" lIns="91440" tIns="45720" rIns="91440" bIns="45720" numCol="1" anchor="ctr" anchorCtr="0" compatLnSpc="1">
            <a:prstTxWarp prst="textNoShape">
              <a:avLst/>
            </a:prstTxWarp>
          </a:bodyPr>
          <a:lstStyle>
            <a:lvl1pPr algn="l">
              <a:defRPr sz="1000" i="1">
                <a:solidFill>
                  <a:schemeClr val="tx1">
                    <a:lumMod val="50000"/>
                    <a:lumOff val="50000"/>
                  </a:schemeClr>
                </a:solidFill>
                <a:latin typeface="Calibri" panose="020F0502020204030204" pitchFamily="34" charset="0"/>
              </a:defRPr>
            </a:lvl1pPr>
          </a:lstStyle>
          <a:p>
            <a:pPr algn="l"/>
            <a:fld id="{1DE87FD1-75B5-47E4-A5E9-E1601ADB60FC}" type="slidenum">
              <a:rPr lang="en-US" altLang="en-US" smtClean="0"/>
              <a:pPr algn="l"/>
              <a:t>‹#›</a:t>
            </a:fld>
            <a:endParaRPr lang="en-US" altLang="en-US"/>
          </a:p>
        </p:txBody>
      </p:sp>
    </p:spTree>
    <p:extLst>
      <p:ext uri="{BB962C8B-B14F-4D97-AF65-F5344CB8AC3E}">
        <p14:creationId xmlns:p14="http://schemas.microsoft.com/office/powerpoint/2010/main" val="170963159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Lst>
  <p:transition>
    <p:fade/>
  </p:transition>
  <p:hf hdr="0" ftr="0" dt="0"/>
  <p:txStyles>
    <p:titleStyle>
      <a:lvl1pPr algn="l" defTabSz="457200" rtl="0" eaLnBrk="0" fontAlgn="base" hangingPunct="0">
        <a:spcBef>
          <a:spcPct val="0"/>
        </a:spcBef>
        <a:spcAft>
          <a:spcPct val="0"/>
        </a:spcAft>
        <a:defRPr sz="2000" b="0" kern="1200" cap="all" baseline="0">
          <a:solidFill>
            <a:srgbClr val="0077C8"/>
          </a:solidFill>
          <a:latin typeface="Calibri" panose="020F0502020204030204" pitchFamily="34" charset="0"/>
          <a:ea typeface="MS PGothic" pitchFamily="34" charset="-128"/>
          <a:cs typeface="Calibri" panose="020F0502020204030204" pitchFamily="34" charset="0"/>
        </a:defRPr>
      </a:lvl1pPr>
      <a:lvl2pPr algn="l" defTabSz="457200" rtl="0" eaLnBrk="0" fontAlgn="base" hangingPunct="0">
        <a:spcBef>
          <a:spcPct val="0"/>
        </a:spcBef>
        <a:spcAft>
          <a:spcPct val="0"/>
        </a:spcAft>
        <a:defRPr sz="3200" b="1">
          <a:solidFill>
            <a:srgbClr val="376092"/>
          </a:solidFill>
          <a:latin typeface="Trebuchet MS" pitchFamily="34" charset="0"/>
          <a:ea typeface="MS PGothic" pitchFamily="34" charset="-128"/>
          <a:cs typeface="Arial" pitchFamily="34" charset="0"/>
        </a:defRPr>
      </a:lvl2pPr>
      <a:lvl3pPr algn="l" defTabSz="457200" rtl="0" eaLnBrk="0" fontAlgn="base" hangingPunct="0">
        <a:spcBef>
          <a:spcPct val="0"/>
        </a:spcBef>
        <a:spcAft>
          <a:spcPct val="0"/>
        </a:spcAft>
        <a:defRPr sz="3200" b="1">
          <a:solidFill>
            <a:srgbClr val="376092"/>
          </a:solidFill>
          <a:latin typeface="Trebuchet MS" pitchFamily="34" charset="0"/>
          <a:ea typeface="MS PGothic" pitchFamily="34" charset="-128"/>
          <a:cs typeface="Arial" pitchFamily="34" charset="0"/>
        </a:defRPr>
      </a:lvl3pPr>
      <a:lvl4pPr algn="l" defTabSz="457200" rtl="0" eaLnBrk="0" fontAlgn="base" hangingPunct="0">
        <a:spcBef>
          <a:spcPct val="0"/>
        </a:spcBef>
        <a:spcAft>
          <a:spcPct val="0"/>
        </a:spcAft>
        <a:defRPr sz="3200" b="1">
          <a:solidFill>
            <a:srgbClr val="376092"/>
          </a:solidFill>
          <a:latin typeface="Trebuchet MS" pitchFamily="34" charset="0"/>
          <a:ea typeface="MS PGothic" pitchFamily="34" charset="-128"/>
          <a:cs typeface="Arial" pitchFamily="34" charset="0"/>
        </a:defRPr>
      </a:lvl4pPr>
      <a:lvl5pPr algn="l" defTabSz="457200" rtl="0" eaLnBrk="0" fontAlgn="base" hangingPunct="0">
        <a:spcBef>
          <a:spcPct val="0"/>
        </a:spcBef>
        <a:spcAft>
          <a:spcPct val="0"/>
        </a:spcAft>
        <a:defRPr sz="3200" b="1">
          <a:solidFill>
            <a:srgbClr val="376092"/>
          </a:solidFill>
          <a:latin typeface="Trebuchet MS" pitchFamily="34" charset="0"/>
          <a:ea typeface="MS PGothic" pitchFamily="34"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Univers 65 Bold"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Univers 65 Bold"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Univers 65 Bold"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Univers 65 Bold" charset="0"/>
          <a:ea typeface="ＭＳ Ｐゴシック" charset="0"/>
        </a:defRPr>
      </a:lvl9pPr>
    </p:titleStyle>
    <p:bodyStyle>
      <a:lvl1pPr marL="285750" indent="-285750" algn="l" defTabSz="457200" rtl="0" eaLnBrk="0" fontAlgn="base" hangingPunct="0">
        <a:spcBef>
          <a:spcPct val="20000"/>
        </a:spcBef>
        <a:spcAft>
          <a:spcPct val="0"/>
        </a:spcAft>
        <a:buClr>
          <a:schemeClr val="tx2"/>
        </a:buClr>
        <a:buSzPct val="90000"/>
        <a:buFont typeface="Wingdings" panose="05000000000000000000" pitchFamily="2" charset="2"/>
        <a:buChar char="§"/>
        <a:defRPr sz="2800" kern="1200">
          <a:solidFill>
            <a:schemeClr val="tx1"/>
          </a:solidFill>
          <a:latin typeface="Calibri" panose="020F0502020204030204" pitchFamily="34" charset="0"/>
          <a:ea typeface="MS PGothic" pitchFamily="34" charset="-128"/>
          <a:cs typeface="Calibri" panose="020F0502020204030204" pitchFamily="34" charset="0"/>
        </a:defRPr>
      </a:lvl1pPr>
      <a:lvl2pPr marL="228600" indent="-228600" algn="l" defTabSz="457200" rtl="0" eaLnBrk="0" fontAlgn="base" hangingPunct="0">
        <a:spcBef>
          <a:spcPct val="20000"/>
        </a:spcBef>
        <a:spcAft>
          <a:spcPct val="0"/>
        </a:spcAft>
        <a:buClr>
          <a:schemeClr val="tx2"/>
        </a:buClr>
        <a:buSzPct val="85000"/>
        <a:buFont typeface="Wingdings" panose="05000000000000000000" pitchFamily="2" charset="2"/>
        <a:buChar char="§"/>
        <a:defRPr sz="2400" b="1" kern="1200">
          <a:solidFill>
            <a:srgbClr val="404040"/>
          </a:solidFill>
          <a:latin typeface="Arial" pitchFamily="34" charset="0"/>
          <a:ea typeface="MS PGothic" pitchFamily="34" charset="-128"/>
          <a:cs typeface="Arial" pitchFamily="34" charset="0"/>
        </a:defRPr>
      </a:lvl2pPr>
      <a:lvl3pPr marL="571500" indent="-228600" algn="l" defTabSz="457200" rtl="0" eaLnBrk="0" fontAlgn="base" hangingPunct="0">
        <a:spcBef>
          <a:spcPct val="20000"/>
        </a:spcBef>
        <a:spcAft>
          <a:spcPct val="0"/>
        </a:spcAft>
        <a:buClr>
          <a:schemeClr val="tx2"/>
        </a:buClr>
        <a:buFont typeface="Arial" panose="020B0604020202020204" pitchFamily="34" charset="0"/>
        <a:buChar char="•"/>
        <a:defRPr sz="2400" kern="1200">
          <a:solidFill>
            <a:srgbClr val="404040"/>
          </a:solidFill>
          <a:latin typeface="Calibri" panose="020F0502020204030204" pitchFamily="34" charset="0"/>
          <a:ea typeface="MS PGothic" pitchFamily="34" charset="-128"/>
          <a:cs typeface="Calibri" panose="020F0502020204030204" pitchFamily="34" charset="0"/>
        </a:defRPr>
      </a:lvl3pPr>
      <a:lvl4pPr marL="800100" indent="-228600" algn="l" defTabSz="457200" rtl="0" eaLnBrk="0" fontAlgn="base" hangingPunct="0">
        <a:spcBef>
          <a:spcPct val="20000"/>
        </a:spcBef>
        <a:spcAft>
          <a:spcPct val="0"/>
        </a:spcAft>
        <a:buClr>
          <a:schemeClr val="tx2"/>
        </a:buClr>
        <a:buSzPct val="85000"/>
        <a:buFont typeface="Courier New" panose="02070309020205020404" pitchFamily="49" charset="0"/>
        <a:buChar char="o"/>
        <a:defRPr sz="2000" kern="1200">
          <a:solidFill>
            <a:srgbClr val="404040"/>
          </a:solidFill>
          <a:latin typeface="Calibri" panose="020F0502020204030204" pitchFamily="34" charset="0"/>
          <a:ea typeface="MS PGothic" pitchFamily="34" charset="-128"/>
          <a:cs typeface="Calibri" panose="020F0502020204030204" pitchFamily="34" charset="0"/>
        </a:defRPr>
      </a:lvl4pPr>
      <a:lvl5pPr marL="1028700" indent="-228600" algn="l" defTabSz="457200" rtl="0" eaLnBrk="0" fontAlgn="base" hangingPunct="0">
        <a:spcBef>
          <a:spcPct val="20000"/>
        </a:spcBef>
        <a:spcAft>
          <a:spcPct val="0"/>
        </a:spcAft>
        <a:buClr>
          <a:schemeClr val="tx2"/>
        </a:buClr>
        <a:buSzPct val="50000"/>
        <a:buFont typeface="Lucida Grande"/>
        <a:buChar char="▶"/>
        <a:defRPr sz="2000" i="1" kern="1200">
          <a:solidFill>
            <a:srgbClr val="404040"/>
          </a:solidFill>
          <a:latin typeface="Calibri" panose="020F0502020204030204" pitchFamily="34" charset="0"/>
          <a:ea typeface="MS PGothic" pitchFamily="34" charset="-128"/>
          <a:cs typeface="Calibri" panose="020F0502020204030204" pitchFamily="34" charset="0"/>
        </a:defRPr>
      </a:lvl5pPr>
      <a:lvl6pPr marL="2514600" indent="-228600" algn="l" defTabSz="457200" rtl="0" eaLnBrk="1" latinLnBrk="0" hangingPunct="1">
        <a:spcBef>
          <a:spcPct val="20000"/>
        </a:spcBef>
        <a:buClr>
          <a:srgbClr val="DA3922"/>
        </a:buClr>
        <a:buSzPct val="50000"/>
        <a:buFont typeface="Lucida Grande"/>
        <a:buChar char="▶"/>
        <a:defRPr sz="2000" i="1" kern="1200">
          <a:solidFill>
            <a:srgbClr val="404040"/>
          </a:solidFill>
          <a:latin typeface="Arial"/>
          <a:ea typeface="+mn-ea"/>
          <a:cs typeface="Arial"/>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297.xml"/><Relationship Id="rId7" Type="http://schemas.openxmlformats.org/officeDocument/2006/relationships/slideLayout" Target="../slideLayouts/slideLayout1.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5" Type="http://schemas.openxmlformats.org/officeDocument/2006/relationships/tags" Target="../tags/tag299.xml"/><Relationship Id="rId10" Type="http://schemas.openxmlformats.org/officeDocument/2006/relationships/image" Target="../media/image2.emf"/><Relationship Id="rId4" Type="http://schemas.openxmlformats.org/officeDocument/2006/relationships/tags" Target="../tags/tag298.xml"/><Relationship Id="rId9" Type="http://schemas.openxmlformats.org/officeDocument/2006/relationships/oleObject" Target="../embeddings/oleObject37.bin"/></Relationships>
</file>

<file path=ppt/slides/_rels/slide1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oleObject" Target="../embeddings/oleObject46.bin"/><Relationship Id="rId21" Type="http://schemas.openxmlformats.org/officeDocument/2006/relationships/image" Target="../media/image82.svg"/><Relationship Id="rId7" Type="http://schemas.openxmlformats.org/officeDocument/2006/relationships/image" Target="../media/image68.png"/><Relationship Id="rId12" Type="http://schemas.openxmlformats.org/officeDocument/2006/relationships/image" Target="../media/image73.svg"/><Relationship Id="rId17" Type="http://schemas.openxmlformats.org/officeDocument/2006/relationships/image" Target="../media/image78.emf"/><Relationship Id="rId2" Type="http://schemas.openxmlformats.org/officeDocument/2006/relationships/slideLayout" Target="../slideLayouts/slideLayout13.xml"/><Relationship Id="rId16" Type="http://schemas.openxmlformats.org/officeDocument/2006/relationships/image" Target="../media/image77.svg"/><Relationship Id="rId20" Type="http://schemas.openxmlformats.org/officeDocument/2006/relationships/image" Target="../media/image81.png"/><Relationship Id="rId1" Type="http://schemas.openxmlformats.org/officeDocument/2006/relationships/tags" Target="../tags/tag361.xml"/><Relationship Id="rId6" Type="http://schemas.openxmlformats.org/officeDocument/2006/relationships/image" Target="../media/image67.svg"/><Relationship Id="rId11" Type="http://schemas.openxmlformats.org/officeDocument/2006/relationships/image" Target="../media/image72.png"/><Relationship Id="rId24" Type="http://schemas.openxmlformats.org/officeDocument/2006/relationships/image" Target="../media/image2.emf"/><Relationship Id="rId5" Type="http://schemas.openxmlformats.org/officeDocument/2006/relationships/image" Target="../media/image66.png"/><Relationship Id="rId15" Type="http://schemas.openxmlformats.org/officeDocument/2006/relationships/image" Target="../media/image76.png"/><Relationship Id="rId23" Type="http://schemas.openxmlformats.org/officeDocument/2006/relationships/image" Target="../media/image84.svg"/><Relationship Id="rId10" Type="http://schemas.openxmlformats.org/officeDocument/2006/relationships/image" Target="../media/image71.svg"/><Relationship Id="rId19" Type="http://schemas.openxmlformats.org/officeDocument/2006/relationships/image" Target="../media/image80.svg"/><Relationship Id="rId4" Type="http://schemas.openxmlformats.org/officeDocument/2006/relationships/image" Target="../media/image8.emf"/><Relationship Id="rId9" Type="http://schemas.openxmlformats.org/officeDocument/2006/relationships/image" Target="../media/image70.png"/><Relationship Id="rId14" Type="http://schemas.openxmlformats.org/officeDocument/2006/relationships/image" Target="../media/image75.svg"/><Relationship Id="rId22" Type="http://schemas.openxmlformats.org/officeDocument/2006/relationships/image" Target="../media/image83.png"/></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64.xml"/><Relationship Id="rId7" Type="http://schemas.openxmlformats.org/officeDocument/2006/relationships/oleObject" Target="../embeddings/oleObject47.bin"/><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slideLayout" Target="../slideLayouts/slideLayout13.xml"/><Relationship Id="rId5" Type="http://schemas.openxmlformats.org/officeDocument/2006/relationships/tags" Target="../tags/tag366.xml"/><Relationship Id="rId10" Type="http://schemas.openxmlformats.org/officeDocument/2006/relationships/image" Target="../media/image86.svg"/><Relationship Id="rId4" Type="http://schemas.openxmlformats.org/officeDocument/2006/relationships/tags" Target="../tags/tag365.xml"/><Relationship Id="rId9" Type="http://schemas.openxmlformats.org/officeDocument/2006/relationships/image" Target="../media/image85.png"/></Relationships>
</file>

<file path=ppt/slides/_rels/slide1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69.xml"/><Relationship Id="rId7" Type="http://schemas.openxmlformats.org/officeDocument/2006/relationships/oleObject" Target="../embeddings/oleObject48.bin"/><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slideLayout" Target="../slideLayouts/slideLayout2.xml"/><Relationship Id="rId5" Type="http://schemas.openxmlformats.org/officeDocument/2006/relationships/tags" Target="../tags/tag371.xml"/><Relationship Id="rId10" Type="http://schemas.openxmlformats.org/officeDocument/2006/relationships/image" Target="../media/image87.svg"/><Relationship Id="rId4" Type="http://schemas.openxmlformats.org/officeDocument/2006/relationships/tags" Target="../tags/tag370.xml"/><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37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svg"/><Relationship Id="rId3" Type="http://schemas.openxmlformats.org/officeDocument/2006/relationships/slideLayout" Target="../slideLayouts/slideLayout2.xml"/><Relationship Id="rId7" Type="http://schemas.openxmlformats.org/officeDocument/2006/relationships/image" Target="../media/image89.svg"/><Relationship Id="rId12" Type="http://schemas.openxmlformats.org/officeDocument/2006/relationships/image" Target="../media/image94.png"/><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emf"/><Relationship Id="rId15" Type="http://schemas.openxmlformats.org/officeDocument/2006/relationships/image" Target="../media/image97.svg"/><Relationship Id="rId10" Type="http://schemas.openxmlformats.org/officeDocument/2006/relationships/image" Target="../media/image92.png"/><Relationship Id="rId4" Type="http://schemas.openxmlformats.org/officeDocument/2006/relationships/oleObject" Target="../embeddings/oleObject50.bin"/><Relationship Id="rId9" Type="http://schemas.openxmlformats.org/officeDocument/2006/relationships/image" Target="../media/image91.svg"/><Relationship Id="rId14" Type="http://schemas.openxmlformats.org/officeDocument/2006/relationships/image" Target="../media/image9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02.xml"/><Relationship Id="rId1" Type="http://schemas.openxmlformats.org/officeDocument/2006/relationships/tags" Target="../tags/tag301.xml"/><Relationship Id="rId5" Type="http://schemas.openxmlformats.org/officeDocument/2006/relationships/image" Target="../media/image8.emf"/><Relationship Id="rId4"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3" Type="http://schemas.openxmlformats.org/officeDocument/2006/relationships/tags" Target="../tags/tag305.xml"/><Relationship Id="rId7" Type="http://schemas.openxmlformats.org/officeDocument/2006/relationships/image" Target="../media/image8.emf"/><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oleObject" Target="../embeddings/oleObject39.bin"/><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tags" Target="../tags/tag313.xml"/><Relationship Id="rId13" Type="http://schemas.openxmlformats.org/officeDocument/2006/relationships/tags" Target="../tags/tag318.xml"/><Relationship Id="rId18" Type="http://schemas.openxmlformats.org/officeDocument/2006/relationships/image" Target="../media/image2.emf"/><Relationship Id="rId26" Type="http://schemas.openxmlformats.org/officeDocument/2006/relationships/image" Target="../media/image16.svg"/><Relationship Id="rId39" Type="http://schemas.openxmlformats.org/officeDocument/2006/relationships/image" Target="../media/image29.jpeg"/><Relationship Id="rId3" Type="http://schemas.openxmlformats.org/officeDocument/2006/relationships/tags" Target="../tags/tag308.xml"/><Relationship Id="rId21" Type="http://schemas.openxmlformats.org/officeDocument/2006/relationships/image" Target="../media/image11.svg"/><Relationship Id="rId34" Type="http://schemas.openxmlformats.org/officeDocument/2006/relationships/image" Target="../media/image24.png"/><Relationship Id="rId42" Type="http://schemas.openxmlformats.org/officeDocument/2006/relationships/image" Target="../media/image32.png"/><Relationship Id="rId7" Type="http://schemas.openxmlformats.org/officeDocument/2006/relationships/tags" Target="../tags/tag312.xml"/><Relationship Id="rId12" Type="http://schemas.openxmlformats.org/officeDocument/2006/relationships/tags" Target="../tags/tag317.xml"/><Relationship Id="rId17" Type="http://schemas.openxmlformats.org/officeDocument/2006/relationships/oleObject" Target="../embeddings/oleObject40.bin"/><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tags" Target="../tags/tag307.xml"/><Relationship Id="rId16" Type="http://schemas.openxmlformats.org/officeDocument/2006/relationships/slideLayout" Target="../slideLayouts/slideLayout2.xml"/><Relationship Id="rId20" Type="http://schemas.openxmlformats.org/officeDocument/2006/relationships/image" Target="../media/image10.png"/><Relationship Id="rId29" Type="http://schemas.openxmlformats.org/officeDocument/2006/relationships/image" Target="../media/image19.png"/><Relationship Id="rId41" Type="http://schemas.openxmlformats.org/officeDocument/2006/relationships/image" Target="../media/image31.png"/><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40" Type="http://schemas.openxmlformats.org/officeDocument/2006/relationships/image" Target="../media/image30.jpeg"/><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image" Target="../media/image13.png"/><Relationship Id="rId28" Type="http://schemas.openxmlformats.org/officeDocument/2006/relationships/image" Target="../media/image18.jpeg"/><Relationship Id="rId36" Type="http://schemas.openxmlformats.org/officeDocument/2006/relationships/image" Target="../media/image26.svg"/><Relationship Id="rId10" Type="http://schemas.openxmlformats.org/officeDocument/2006/relationships/tags" Target="../tags/tag315.xml"/><Relationship Id="rId19" Type="http://schemas.openxmlformats.org/officeDocument/2006/relationships/image" Target="../media/image9.jpeg"/><Relationship Id="rId31" Type="http://schemas.openxmlformats.org/officeDocument/2006/relationships/image" Target="../media/image21.png"/><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svg"/><Relationship Id="rId35" Type="http://schemas.openxmlformats.org/officeDocument/2006/relationships/image" Target="../media/image25.png"/><Relationship Id="rId43"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image" Target="../media/image34.png"/><Relationship Id="rId3" Type="http://schemas.openxmlformats.org/officeDocument/2006/relationships/tags" Target="../tags/tag323.xml"/><Relationship Id="rId7" Type="http://schemas.openxmlformats.org/officeDocument/2006/relationships/tags" Target="../tags/tag327.xml"/><Relationship Id="rId12" Type="http://schemas.openxmlformats.org/officeDocument/2006/relationships/image" Target="../media/image8.emf"/><Relationship Id="rId2" Type="http://schemas.openxmlformats.org/officeDocument/2006/relationships/tags" Target="../tags/tag322.xml"/><Relationship Id="rId16" Type="http://schemas.openxmlformats.org/officeDocument/2006/relationships/image" Target="../media/image37.svg"/><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oleObject" Target="../embeddings/oleObject41.bin"/><Relationship Id="rId5" Type="http://schemas.openxmlformats.org/officeDocument/2006/relationships/tags" Target="../tags/tag325.xml"/><Relationship Id="rId15" Type="http://schemas.openxmlformats.org/officeDocument/2006/relationships/image" Target="../media/image36.png"/><Relationship Id="rId10" Type="http://schemas.openxmlformats.org/officeDocument/2006/relationships/slideLayout" Target="../slideLayouts/slideLayout2.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tags" Target="../tags/tag342.xml"/><Relationship Id="rId18" Type="http://schemas.openxmlformats.org/officeDocument/2006/relationships/tags" Target="../tags/tag347.xml"/><Relationship Id="rId26" Type="http://schemas.openxmlformats.org/officeDocument/2006/relationships/image" Target="../media/image38.png"/><Relationship Id="rId3" Type="http://schemas.openxmlformats.org/officeDocument/2006/relationships/tags" Target="../tags/tag332.xml"/><Relationship Id="rId21" Type="http://schemas.openxmlformats.org/officeDocument/2006/relationships/slideLayout" Target="../slideLayouts/slideLayout2.xml"/><Relationship Id="rId34" Type="http://schemas.openxmlformats.org/officeDocument/2006/relationships/image" Target="../media/image46.png"/><Relationship Id="rId7" Type="http://schemas.openxmlformats.org/officeDocument/2006/relationships/tags" Target="../tags/tag336.xml"/><Relationship Id="rId12" Type="http://schemas.openxmlformats.org/officeDocument/2006/relationships/tags" Target="../tags/tag341.xml"/><Relationship Id="rId17" Type="http://schemas.openxmlformats.org/officeDocument/2006/relationships/tags" Target="../tags/tag346.xml"/><Relationship Id="rId25" Type="http://schemas.openxmlformats.org/officeDocument/2006/relationships/chart" Target="../charts/chart2.xml"/><Relationship Id="rId33" Type="http://schemas.openxmlformats.org/officeDocument/2006/relationships/image" Target="../media/image45.jpeg"/><Relationship Id="rId2" Type="http://schemas.openxmlformats.org/officeDocument/2006/relationships/tags" Target="../tags/tag331.xml"/><Relationship Id="rId16" Type="http://schemas.openxmlformats.org/officeDocument/2006/relationships/tags" Target="../tags/tag345.xml"/><Relationship Id="rId20" Type="http://schemas.openxmlformats.org/officeDocument/2006/relationships/tags" Target="../tags/tag349.xml"/><Relationship Id="rId29" Type="http://schemas.openxmlformats.org/officeDocument/2006/relationships/image" Target="../media/image41.jpeg"/><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tags" Target="../tags/tag340.xml"/><Relationship Id="rId24" Type="http://schemas.openxmlformats.org/officeDocument/2006/relationships/chart" Target="../charts/chart1.xml"/><Relationship Id="rId32" Type="http://schemas.openxmlformats.org/officeDocument/2006/relationships/image" Target="../media/image44.jpeg"/><Relationship Id="rId5" Type="http://schemas.openxmlformats.org/officeDocument/2006/relationships/tags" Target="../tags/tag334.xml"/><Relationship Id="rId15" Type="http://schemas.openxmlformats.org/officeDocument/2006/relationships/tags" Target="../tags/tag344.xml"/><Relationship Id="rId23" Type="http://schemas.openxmlformats.org/officeDocument/2006/relationships/image" Target="../media/image8.emf"/><Relationship Id="rId28" Type="http://schemas.openxmlformats.org/officeDocument/2006/relationships/image" Target="../media/image40.jpeg"/><Relationship Id="rId10" Type="http://schemas.openxmlformats.org/officeDocument/2006/relationships/tags" Target="../tags/tag339.xml"/><Relationship Id="rId19" Type="http://schemas.openxmlformats.org/officeDocument/2006/relationships/tags" Target="../tags/tag348.xml"/><Relationship Id="rId31" Type="http://schemas.openxmlformats.org/officeDocument/2006/relationships/image" Target="../media/image43.png"/><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tags" Target="../tags/tag343.xml"/><Relationship Id="rId22" Type="http://schemas.openxmlformats.org/officeDocument/2006/relationships/oleObject" Target="../embeddings/oleObject42.bin"/><Relationship Id="rId27" Type="http://schemas.openxmlformats.org/officeDocument/2006/relationships/image" Target="../media/image39.png"/><Relationship Id="rId30" Type="http://schemas.openxmlformats.org/officeDocument/2006/relationships/image" Target="../media/image42.jpe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tags" Target="../tags/tag352.xml"/><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jpeg"/><Relationship Id="rId2" Type="http://schemas.openxmlformats.org/officeDocument/2006/relationships/tags" Target="../tags/tag351.xml"/><Relationship Id="rId16" Type="http://schemas.openxmlformats.org/officeDocument/2006/relationships/image" Target="../media/image56.png"/><Relationship Id="rId1" Type="http://schemas.openxmlformats.org/officeDocument/2006/relationships/tags" Target="../tags/tag350.xml"/><Relationship Id="rId6" Type="http://schemas.openxmlformats.org/officeDocument/2006/relationships/image" Target="../media/image8.emf"/><Relationship Id="rId11" Type="http://schemas.openxmlformats.org/officeDocument/2006/relationships/image" Target="../media/image51.png"/><Relationship Id="rId5" Type="http://schemas.openxmlformats.org/officeDocument/2006/relationships/oleObject" Target="../embeddings/oleObject43.bin"/><Relationship Id="rId15" Type="http://schemas.openxmlformats.org/officeDocument/2006/relationships/image" Target="../media/image55.jpe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slideLayout" Target="../slideLayouts/slideLayout2.xml"/><Relationship Id="rId9" Type="http://schemas.openxmlformats.org/officeDocument/2006/relationships/image" Target="../media/image49.png"/><Relationship Id="rId14" Type="http://schemas.openxmlformats.org/officeDocument/2006/relationships/image" Target="../media/image54.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jpeg"/><Relationship Id="rId3" Type="http://schemas.openxmlformats.org/officeDocument/2006/relationships/tags" Target="../tags/tag355.xml"/><Relationship Id="rId7" Type="http://schemas.openxmlformats.org/officeDocument/2006/relationships/image" Target="../media/image8.emf"/><Relationship Id="rId12" Type="http://schemas.openxmlformats.org/officeDocument/2006/relationships/image" Target="../media/image61.png"/><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oleObject" Target="../embeddings/oleObject44.bin"/><Relationship Id="rId11" Type="http://schemas.openxmlformats.org/officeDocument/2006/relationships/image" Target="../media/image60.png"/><Relationship Id="rId5" Type="http://schemas.openxmlformats.org/officeDocument/2006/relationships/slideLayout" Target="../slideLayouts/slideLayout2.xml"/><Relationship Id="rId10" Type="http://schemas.openxmlformats.org/officeDocument/2006/relationships/image" Target="../media/image31.png"/><Relationship Id="rId4" Type="http://schemas.openxmlformats.org/officeDocument/2006/relationships/tags" Target="../tags/tag356.xml"/><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359.xml"/><Relationship Id="rId7" Type="http://schemas.openxmlformats.org/officeDocument/2006/relationships/image" Target="../media/image8.emf"/><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oleObject" Target="../embeddings/oleObject45.bin"/><Relationship Id="rId11" Type="http://schemas.openxmlformats.org/officeDocument/2006/relationships/image" Target="../media/image65.jpeg"/><Relationship Id="rId5" Type="http://schemas.openxmlformats.org/officeDocument/2006/relationships/slideLayout" Target="../slideLayouts/slideLayout2.xml"/><Relationship Id="rId10" Type="http://schemas.openxmlformats.org/officeDocument/2006/relationships/image" Target="../media/image64.png"/><Relationship Id="rId4" Type="http://schemas.openxmlformats.org/officeDocument/2006/relationships/tags" Target="../tags/tag360.xml"/><Relationship Id="rId9"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B0E17E90-3C4E-4F37-9FA4-FC779C250872}"/>
              </a:ext>
            </a:extLst>
          </p:cNvPr>
          <p:cNvGraphicFramePr>
            <a:graphicFrameLocks noChangeAspect="1"/>
          </p:cNvGraphicFramePr>
          <p:nvPr>
            <p:custDataLst>
              <p:tags r:id="rId2"/>
            </p:custDataLst>
            <p:extLst>
              <p:ext uri="{D42A27DB-BD31-4B8C-83A1-F6EECF244321}">
                <p14:modId xmlns:p14="http://schemas.microsoft.com/office/powerpoint/2010/main" val="2655831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6" name="Object 6" hidden="1">
                        <a:extLst>
                          <a:ext uri="{FF2B5EF4-FFF2-40B4-BE49-F238E27FC236}">
                            <a16:creationId xmlns:a16="http://schemas.microsoft.com/office/drawing/2014/main" id="{B0E17E90-3C4E-4F37-9FA4-FC779C2508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EB9340E2-D95A-4545-81E1-3AD07AB3A012}"/>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4400" b="1" dirty="0">
              <a:solidFill>
                <a:schemeClr val="bg1"/>
              </a:solidFill>
              <a:latin typeface="Arial" panose="020B0604020202020204" pitchFamily="34" charset="0"/>
              <a:ea typeface="+mj-ea"/>
              <a:cs typeface="+mj-cs"/>
              <a:sym typeface="Arial" panose="020B0604020202020204" pitchFamily="34" charset="0"/>
            </a:endParaRPr>
          </a:p>
        </p:txBody>
      </p:sp>
      <p:sp>
        <p:nvSpPr>
          <p:cNvPr id="2" name="Documenttype">
            <a:extLst>
              <a:ext uri="{FF2B5EF4-FFF2-40B4-BE49-F238E27FC236}">
                <a16:creationId xmlns:a16="http://schemas.microsoft.com/office/drawing/2014/main" id="{11D06D31-577C-468F-A315-4B1A48E07A2C}"/>
              </a:ext>
            </a:extLst>
          </p:cNvPr>
          <p:cNvSpPr>
            <a:spLocks noGrp="1"/>
          </p:cNvSpPr>
          <p:nvPr>
            <p:ph type="body" sz="quarter" idx="13"/>
            <p:custDataLst>
              <p:tags r:id="rId4"/>
            </p:custDataLst>
          </p:nvPr>
        </p:nvSpPr>
        <p:spPr>
          <a:xfrm>
            <a:off x="550800" y="5066774"/>
            <a:ext cx="9726795" cy="1292662"/>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a:spcBef>
                <a:spcPts val="0"/>
              </a:spcBef>
              <a:spcAft>
                <a:spcPts val="0"/>
              </a:spcAft>
            </a:pPr>
            <a:r>
              <a:rPr lang="en-US" dirty="0">
                <a:solidFill>
                  <a:schemeClr val="bg1">
                    <a:lumMod val="50000"/>
                  </a:schemeClr>
                </a:solidFill>
              </a:rPr>
              <a:t>Lynda Rossi, EVP, Strategy, Innovation and Public Affairs (BCBSM)</a:t>
            </a:r>
          </a:p>
          <a:p>
            <a:pPr>
              <a:spcBef>
                <a:spcPts val="0"/>
              </a:spcBef>
              <a:spcAft>
                <a:spcPts val="0"/>
              </a:spcAft>
            </a:pPr>
            <a:r>
              <a:rPr lang="en-US" dirty="0">
                <a:solidFill>
                  <a:schemeClr val="bg1">
                    <a:lumMod val="50000"/>
                  </a:schemeClr>
                </a:solidFill>
              </a:rPr>
              <a:t>Paul Mozak, CFO (BCBSM)</a:t>
            </a:r>
          </a:p>
          <a:p>
            <a:pPr>
              <a:spcBef>
                <a:spcPts val="0"/>
              </a:spcBef>
              <a:spcAft>
                <a:spcPts val="0"/>
              </a:spcAft>
            </a:pPr>
            <a:r>
              <a:rPr lang="en-US" dirty="0">
                <a:solidFill>
                  <a:schemeClr val="bg1">
                    <a:lumMod val="50000"/>
                  </a:schemeClr>
                </a:solidFill>
              </a:rPr>
              <a:t>Laurie Parmely</a:t>
            </a:r>
            <a:r>
              <a:rPr lang="en-US">
                <a:solidFill>
                  <a:schemeClr val="bg1">
                    <a:lumMod val="50000"/>
                  </a:schemeClr>
                </a:solidFill>
              </a:rPr>
              <a:t>, General </a:t>
            </a:r>
            <a:r>
              <a:rPr lang="en-US" dirty="0">
                <a:solidFill>
                  <a:schemeClr val="bg1">
                    <a:lumMod val="50000"/>
                  </a:schemeClr>
                </a:solidFill>
              </a:rPr>
              <a:t>Counsel (BCBSM)</a:t>
            </a:r>
          </a:p>
          <a:p>
            <a:pPr>
              <a:spcBef>
                <a:spcPts val="0"/>
              </a:spcBef>
              <a:spcAft>
                <a:spcPts val="0"/>
              </a:spcAft>
            </a:pPr>
            <a:r>
              <a:rPr lang="en-US" dirty="0">
                <a:solidFill>
                  <a:schemeClr val="bg1">
                    <a:lumMod val="50000"/>
                  </a:schemeClr>
                </a:solidFill>
              </a:rPr>
              <a:t>Don George, CEO (BCBSVT)</a:t>
            </a:r>
          </a:p>
          <a:p>
            <a:pPr>
              <a:spcBef>
                <a:spcPts val="0"/>
              </a:spcBef>
              <a:spcAft>
                <a:spcPts val="0"/>
              </a:spcAft>
            </a:pPr>
            <a:endParaRPr lang="en-US" dirty="0">
              <a:solidFill>
                <a:schemeClr val="bg1">
                  <a:lumMod val="50000"/>
                </a:schemeClr>
              </a:solidFill>
            </a:endParaRPr>
          </a:p>
          <a:p>
            <a:pPr>
              <a:spcBef>
                <a:spcPts val="0"/>
              </a:spcBef>
              <a:spcAft>
                <a:spcPts val="0"/>
              </a:spcAft>
            </a:pPr>
            <a:r>
              <a:rPr lang="en-US" dirty="0">
                <a:solidFill>
                  <a:schemeClr val="bg1">
                    <a:lumMod val="50000"/>
                  </a:schemeClr>
                </a:solidFill>
              </a:rPr>
              <a:t>August 29, 2023</a:t>
            </a:r>
          </a:p>
        </p:txBody>
      </p:sp>
      <p:sp>
        <p:nvSpPr>
          <p:cNvPr id="3" name="Subtitle">
            <a:extLst>
              <a:ext uri="{FF2B5EF4-FFF2-40B4-BE49-F238E27FC236}">
                <a16:creationId xmlns:a16="http://schemas.microsoft.com/office/drawing/2014/main" id="{9D165D28-4E2C-4E35-98E6-6B5023BBA057}"/>
              </a:ext>
            </a:extLst>
          </p:cNvPr>
          <p:cNvSpPr>
            <a:spLocks noGrp="1"/>
          </p:cNvSpPr>
          <p:nvPr>
            <p:ph type="subTitle" idx="1"/>
            <p:custDataLst>
              <p:tags r:id="rId5"/>
            </p:custDataLst>
          </p:nvPr>
        </p:nvSpPr>
        <p:spPr>
          <a:xfrm>
            <a:off x="551941" y="4014178"/>
            <a:ext cx="9726795" cy="30777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dirty="0"/>
              <a:t>Prepared for State of Vermont Public Hearing</a:t>
            </a:r>
          </a:p>
        </p:txBody>
      </p:sp>
      <p:sp>
        <p:nvSpPr>
          <p:cNvPr id="4" name="Title">
            <a:extLst>
              <a:ext uri="{FF2B5EF4-FFF2-40B4-BE49-F238E27FC236}">
                <a16:creationId xmlns:a16="http://schemas.microsoft.com/office/drawing/2014/main" id="{806FD97B-691F-4513-92F7-37A1FAC29B8E}"/>
              </a:ext>
            </a:extLst>
          </p:cNvPr>
          <p:cNvSpPr>
            <a:spLocks noGrp="1"/>
          </p:cNvSpPr>
          <p:nvPr>
            <p:ph type="title"/>
            <p:custDataLst>
              <p:tags r:id="rId6"/>
            </p:custDataLst>
          </p:nvPr>
        </p:nvSpPr>
        <p:spPr>
          <a:xfrm>
            <a:off x="551941" y="1940188"/>
            <a:ext cx="10760493" cy="203132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Joint Presentation by Blue Cross Blue Shield of Michigan and Blue Cross and Blue Shield of Vermont</a:t>
            </a:r>
          </a:p>
        </p:txBody>
      </p:sp>
    </p:spTree>
    <p:custDataLst>
      <p:tags r:id="rId1"/>
    </p:custDataLst>
    <p:extLst>
      <p:ext uri="{BB962C8B-B14F-4D97-AF65-F5344CB8AC3E}">
        <p14:creationId xmlns:p14="http://schemas.microsoft.com/office/powerpoint/2010/main" val="6192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8FAFA44C-457E-4F5D-8FF9-87C0CB546DF8}"/>
              </a:ext>
            </a:extLst>
          </p:cNvPr>
          <p:cNvGraphicFramePr>
            <a:graphicFrameLocks noChangeAspect="1"/>
          </p:cNvGraphicFramePr>
          <p:nvPr>
            <p:custDataLst>
              <p:tags r:id="rId1"/>
            </p:custDataLst>
            <p:extLst>
              <p:ext uri="{D42A27DB-BD31-4B8C-83A1-F6EECF244321}">
                <p14:modId xmlns:p14="http://schemas.microsoft.com/office/powerpoint/2010/main" val="3940033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4" name="Object 1" hidden="1">
                        <a:extLst>
                          <a:ext uri="{FF2B5EF4-FFF2-40B4-BE49-F238E27FC236}">
                            <a16:creationId xmlns:a16="http://schemas.microsoft.com/office/drawing/2014/main" id="{8FAFA44C-457E-4F5D-8FF9-87C0CB546D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60" name="Straight Connector 59">
            <a:extLst>
              <a:ext uri="{FF2B5EF4-FFF2-40B4-BE49-F238E27FC236}">
                <a16:creationId xmlns:a16="http://schemas.microsoft.com/office/drawing/2014/main" id="{9BF574B2-84A3-17CC-3F14-BE87825E0ADE}"/>
              </a:ext>
            </a:extLst>
          </p:cNvPr>
          <p:cNvCxnSpPr/>
          <p:nvPr/>
        </p:nvCxnSpPr>
        <p:spPr>
          <a:xfrm>
            <a:off x="554736" y="1202549"/>
            <a:ext cx="11082530"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2. Slide Title">
            <a:extLst>
              <a:ext uri="{FF2B5EF4-FFF2-40B4-BE49-F238E27FC236}">
                <a16:creationId xmlns:a16="http://schemas.microsoft.com/office/drawing/2014/main" id="{3780CB84-A333-4AE7-89EE-F18479692520}"/>
              </a:ext>
            </a:extLst>
          </p:cNvPr>
          <p:cNvSpPr>
            <a:spLocks noGrp="1"/>
          </p:cNvSpPr>
          <p:nvPr>
            <p:ph type="title" idx="4294967295"/>
          </p:nvPr>
        </p:nvSpPr>
        <p:spPr bwMode="gray">
          <a:xfrm>
            <a:off x="554736" y="395784"/>
            <a:ext cx="11082530"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a:buClr>
                <a:schemeClr val="tx1"/>
              </a:buClr>
            </a:pPr>
            <a:r>
              <a:rPr lang="en-US" dirty="0"/>
              <a:t>Our joint vision is to better serve the health needs of Vermonters and strengthen the not-for-profit Blues in an evolving landscape</a:t>
            </a:r>
          </a:p>
        </p:txBody>
      </p:sp>
      <p:grpSp>
        <p:nvGrpSpPr>
          <p:cNvPr id="33" name="Group 32">
            <a:extLst>
              <a:ext uri="{FF2B5EF4-FFF2-40B4-BE49-F238E27FC236}">
                <a16:creationId xmlns:a16="http://schemas.microsoft.com/office/drawing/2014/main" id="{089922E8-C8CD-43CD-82D7-CC746AB96FD6}"/>
              </a:ext>
            </a:extLst>
          </p:cNvPr>
          <p:cNvGrpSpPr/>
          <p:nvPr/>
        </p:nvGrpSpPr>
        <p:grpSpPr>
          <a:xfrm>
            <a:off x="3539865" y="3864891"/>
            <a:ext cx="8103803" cy="260610"/>
            <a:chOff x="3539865" y="4153588"/>
            <a:chExt cx="8103803" cy="260610"/>
          </a:xfrm>
        </p:grpSpPr>
        <p:cxnSp>
          <p:nvCxnSpPr>
            <p:cNvPr id="13" name="LineBasicImpact 13">
              <a:extLst>
                <a:ext uri="{FF2B5EF4-FFF2-40B4-BE49-F238E27FC236}">
                  <a16:creationId xmlns:a16="http://schemas.microsoft.com/office/drawing/2014/main" id="{3DB5BFAB-00B8-4411-9878-D8FE39E412C7}"/>
                </a:ext>
              </a:extLst>
            </p:cNvPr>
            <p:cNvCxnSpPr>
              <a:cxnSpLocks/>
            </p:cNvCxnSpPr>
            <p:nvPr/>
          </p:nvCxnSpPr>
          <p:spPr>
            <a:xfrm>
              <a:off x="3544873" y="4286146"/>
              <a:ext cx="8098795" cy="0"/>
            </a:xfrm>
            <a:prstGeom prst="straightConnector1">
              <a:avLst/>
            </a:prstGeom>
            <a:ln w="1905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 name="ChevronBlue 11">
              <a:extLst>
                <a:ext uri="{FF2B5EF4-FFF2-40B4-BE49-F238E27FC236}">
                  <a16:creationId xmlns:a16="http://schemas.microsoft.com/office/drawing/2014/main" id="{785A7859-2C2A-4ABC-AFFD-11969453F9B0}"/>
                </a:ext>
              </a:extLst>
            </p:cNvPr>
            <p:cNvGrpSpPr>
              <a:grpSpLocks noChangeAspect="1"/>
            </p:cNvGrpSpPr>
            <p:nvPr/>
          </p:nvGrpSpPr>
          <p:grpSpPr>
            <a:xfrm>
              <a:off x="3539865" y="4153588"/>
              <a:ext cx="260610" cy="260610"/>
              <a:chOff x="1016000" y="1016000"/>
              <a:chExt cx="396228" cy="396228"/>
            </a:xfrm>
            <a:solidFill>
              <a:schemeClr val="bg1"/>
            </a:solidFill>
          </p:grpSpPr>
          <p:sp>
            <p:nvSpPr>
              <p:cNvPr id="8" name="Oval 7">
                <a:extLst>
                  <a:ext uri="{FF2B5EF4-FFF2-40B4-BE49-F238E27FC236}">
                    <a16:creationId xmlns:a16="http://schemas.microsoft.com/office/drawing/2014/main" id="{CED416BD-3B46-4329-BB0D-06FDF027421B}"/>
                  </a:ext>
                </a:extLst>
              </p:cNvPr>
              <p:cNvSpPr/>
              <p:nvPr/>
            </p:nvSpPr>
            <p:spPr>
              <a:xfrm>
                <a:off x="1016000" y="1016000"/>
                <a:ext cx="396228" cy="396228"/>
              </a:xfrm>
              <a:prstGeom prst="ellipse">
                <a:avLst/>
              </a:prstGeom>
              <a:grp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Graphic 9">
                <a:extLst>
                  <a:ext uri="{FF2B5EF4-FFF2-40B4-BE49-F238E27FC236}">
                    <a16:creationId xmlns:a16="http://schemas.microsoft.com/office/drawing/2014/main" id="{9C9B1D78-8902-497D-806E-716940E4E1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614" y="1023614"/>
                <a:ext cx="381000" cy="381000"/>
              </a:xfrm>
              <a:prstGeom prst="rect">
                <a:avLst/>
              </a:prstGeom>
            </p:spPr>
          </p:pic>
        </p:grpSp>
      </p:grpSp>
      <p:sp>
        <p:nvSpPr>
          <p:cNvPr id="188" name="Rectangle 187">
            <a:extLst>
              <a:ext uri="{FF2B5EF4-FFF2-40B4-BE49-F238E27FC236}">
                <a16:creationId xmlns:a16="http://schemas.microsoft.com/office/drawing/2014/main" id="{EC623D06-3729-48F6-A71A-15C65BE5AF8B}"/>
              </a:ext>
            </a:extLst>
          </p:cNvPr>
          <p:cNvSpPr>
            <a:spLocks/>
          </p:cNvSpPr>
          <p:nvPr/>
        </p:nvSpPr>
        <p:spPr>
          <a:xfrm>
            <a:off x="554735" y="1202549"/>
            <a:ext cx="2685778" cy="5655451"/>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72015F6E-EA7A-4D92-8313-A1E5779ECB72}"/>
              </a:ext>
            </a:extLst>
          </p:cNvPr>
          <p:cNvSpPr txBox="1">
            <a:spLocks/>
          </p:cNvSpPr>
          <p:nvPr/>
        </p:nvSpPr>
        <p:spPr bwMode="gray">
          <a:xfrm>
            <a:off x="3539865" y="1398988"/>
            <a:ext cx="8103803"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chemeClr val="tx2"/>
              </a:buClr>
              <a:buSzPct val="100000"/>
              <a:buFont typeface="Segoe UI" panose="020B0502040204020203" pitchFamily="34" charset="0"/>
              <a:buNone/>
              <a:tabLst/>
              <a:defRPr/>
            </a:pPr>
            <a:r>
              <a:rPr kumimoji="0" lang="en-US" sz="1600" b="1" i="0" u="none" strike="noStrike" kern="1200" cap="none" spc="0" normalizeH="0" baseline="0" noProof="0" dirty="0">
                <a:ln>
                  <a:noFill/>
                </a:ln>
                <a:solidFill>
                  <a:schemeClr val="accent3"/>
                </a:solidFill>
                <a:effectLst/>
                <a:uLnTx/>
                <a:uFillTx/>
                <a:latin typeface="Arial"/>
                <a:ea typeface="+mn-ea"/>
                <a:cs typeface="Arial"/>
              </a:rPr>
              <a:t>BCBSM brings significant experience to support BCBSVT strategic priorities in…</a:t>
            </a:r>
          </a:p>
        </p:txBody>
      </p:sp>
      <p:grpSp>
        <p:nvGrpSpPr>
          <p:cNvPr id="16" name="Group 15">
            <a:extLst>
              <a:ext uri="{FF2B5EF4-FFF2-40B4-BE49-F238E27FC236}">
                <a16:creationId xmlns:a16="http://schemas.microsoft.com/office/drawing/2014/main" id="{2945142C-6C4B-4003-B6C3-B30E15F89BC2}"/>
              </a:ext>
            </a:extLst>
          </p:cNvPr>
          <p:cNvGrpSpPr/>
          <p:nvPr/>
        </p:nvGrpSpPr>
        <p:grpSpPr>
          <a:xfrm>
            <a:off x="3539865" y="2169487"/>
            <a:ext cx="314760" cy="314760"/>
            <a:chOff x="3539865" y="2209381"/>
            <a:chExt cx="417938" cy="417938"/>
          </a:xfrm>
        </p:grpSpPr>
        <p:sp>
          <p:nvSpPr>
            <p:cNvPr id="81" name="Oval 80">
              <a:extLst>
                <a:ext uri="{FF2B5EF4-FFF2-40B4-BE49-F238E27FC236}">
                  <a16:creationId xmlns:a16="http://schemas.microsoft.com/office/drawing/2014/main" id="{1457BBFC-41CF-41B9-8B4A-0497196EA576}"/>
                </a:ext>
              </a:extLst>
            </p:cNvPr>
            <p:cNvSpPr/>
            <p:nvPr/>
          </p:nvSpPr>
          <p:spPr>
            <a:xfrm>
              <a:off x="3665316" y="2250139"/>
              <a:ext cx="261091" cy="261091"/>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300" i="0" u="none" strike="noStrike" kern="1200" cap="none" spc="0" normalizeH="0" baseline="0" noProof="0" dirty="0">
                <a:ln>
                  <a:noFill/>
                </a:ln>
                <a:solidFill>
                  <a:srgbClr val="FFFFFF"/>
                </a:solidFill>
                <a:effectLst/>
                <a:uLnTx/>
                <a:uFillTx/>
                <a:latin typeface="Arial"/>
                <a:ea typeface="+mn-ea"/>
                <a:cs typeface="+mn-cs"/>
              </a:endParaRPr>
            </a:p>
          </p:txBody>
        </p:sp>
        <p:pic>
          <p:nvPicPr>
            <p:cNvPr id="30" name="Graphic 29">
              <a:extLst>
                <a:ext uri="{FF2B5EF4-FFF2-40B4-BE49-F238E27FC236}">
                  <a16:creationId xmlns:a16="http://schemas.microsoft.com/office/drawing/2014/main" id="{764964C7-61E8-430C-BD67-E1968D52DB3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3539865" y="2209381"/>
              <a:ext cx="417938" cy="417938"/>
            </a:xfrm>
            <a:prstGeom prst="rect">
              <a:avLst/>
            </a:prstGeom>
          </p:spPr>
        </p:pic>
      </p:grpSp>
      <p:sp>
        <p:nvSpPr>
          <p:cNvPr id="51" name="TextBox 50">
            <a:extLst>
              <a:ext uri="{FF2B5EF4-FFF2-40B4-BE49-F238E27FC236}">
                <a16:creationId xmlns:a16="http://schemas.microsoft.com/office/drawing/2014/main" id="{E3F13428-160D-4780-B9F2-DBECD85C2173}"/>
              </a:ext>
            </a:extLst>
          </p:cNvPr>
          <p:cNvSpPr txBox="1">
            <a:spLocks/>
          </p:cNvSpPr>
          <p:nvPr/>
        </p:nvSpPr>
        <p:spPr>
          <a:xfrm>
            <a:off x="4038797" y="2223025"/>
            <a:ext cx="759986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Reimagining member experience and engagement through distinguished platforms and tools </a:t>
            </a:r>
          </a:p>
        </p:txBody>
      </p:sp>
      <p:sp>
        <p:nvSpPr>
          <p:cNvPr id="46" name="TextBox 45">
            <a:extLst>
              <a:ext uri="{FF2B5EF4-FFF2-40B4-BE49-F238E27FC236}">
                <a16:creationId xmlns:a16="http://schemas.microsoft.com/office/drawing/2014/main" id="{93465BA0-CDC5-4DD3-A442-B6EAC060E841}"/>
              </a:ext>
            </a:extLst>
          </p:cNvPr>
          <p:cNvSpPr txBox="1">
            <a:spLocks/>
          </p:cNvSpPr>
          <p:nvPr/>
        </p:nvSpPr>
        <p:spPr>
          <a:xfrm>
            <a:off x="4038797" y="1790768"/>
            <a:ext cx="759986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Delivering innovative, affordable and competitive offerings for members</a:t>
            </a:r>
          </a:p>
        </p:txBody>
      </p:sp>
      <p:grpSp>
        <p:nvGrpSpPr>
          <p:cNvPr id="15" name="Group 14">
            <a:extLst>
              <a:ext uri="{FF2B5EF4-FFF2-40B4-BE49-F238E27FC236}">
                <a16:creationId xmlns:a16="http://schemas.microsoft.com/office/drawing/2014/main" id="{0521C685-871E-4B2D-A29C-D4CDF48F8D91}"/>
              </a:ext>
            </a:extLst>
          </p:cNvPr>
          <p:cNvGrpSpPr/>
          <p:nvPr/>
        </p:nvGrpSpPr>
        <p:grpSpPr>
          <a:xfrm>
            <a:off x="3539865" y="1733415"/>
            <a:ext cx="314760" cy="314760"/>
            <a:chOff x="3539865" y="1641850"/>
            <a:chExt cx="417938" cy="417938"/>
          </a:xfrm>
        </p:grpSpPr>
        <p:sp>
          <p:nvSpPr>
            <p:cNvPr id="65" name="Oval 64">
              <a:extLst>
                <a:ext uri="{FF2B5EF4-FFF2-40B4-BE49-F238E27FC236}">
                  <a16:creationId xmlns:a16="http://schemas.microsoft.com/office/drawing/2014/main" id="{8B0336FC-4E48-4B83-88CD-75233F229CB2}"/>
                </a:ext>
              </a:extLst>
            </p:cNvPr>
            <p:cNvSpPr/>
            <p:nvPr/>
          </p:nvSpPr>
          <p:spPr>
            <a:xfrm>
              <a:off x="3665316" y="1682608"/>
              <a:ext cx="261091" cy="261091"/>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300" i="0" u="none" strike="noStrike" kern="1200" cap="none" spc="0" normalizeH="0" baseline="0" noProof="0" dirty="0">
                <a:ln>
                  <a:noFill/>
                </a:ln>
                <a:solidFill>
                  <a:srgbClr val="FFFFFF"/>
                </a:solidFill>
                <a:effectLst/>
                <a:uLnTx/>
                <a:uFillTx/>
                <a:latin typeface="Arial"/>
                <a:ea typeface="+mn-ea"/>
                <a:cs typeface="+mn-cs"/>
              </a:endParaRPr>
            </a:p>
          </p:txBody>
        </p:sp>
        <p:pic>
          <p:nvPicPr>
            <p:cNvPr id="72" name="Graphic 71">
              <a:extLst>
                <a:ext uri="{FF2B5EF4-FFF2-40B4-BE49-F238E27FC236}">
                  <a16:creationId xmlns:a16="http://schemas.microsoft.com/office/drawing/2014/main" id="{9BC927FE-8B26-42E9-82E0-B7AE62AF646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3539865" y="1641850"/>
              <a:ext cx="417938" cy="417938"/>
            </a:xfrm>
            <a:prstGeom prst="rect">
              <a:avLst/>
            </a:prstGeom>
          </p:spPr>
        </p:pic>
      </p:grpSp>
      <p:sp>
        <p:nvSpPr>
          <p:cNvPr id="67" name="TextBox 66">
            <a:extLst>
              <a:ext uri="{FF2B5EF4-FFF2-40B4-BE49-F238E27FC236}">
                <a16:creationId xmlns:a16="http://schemas.microsoft.com/office/drawing/2014/main" id="{482C702A-8156-4C44-AFCF-8C7DA738EEAC}"/>
              </a:ext>
            </a:extLst>
          </p:cNvPr>
          <p:cNvSpPr txBox="1">
            <a:spLocks/>
          </p:cNvSpPr>
          <p:nvPr/>
        </p:nvSpPr>
        <p:spPr>
          <a:xfrm>
            <a:off x="4038797" y="2655282"/>
            <a:ext cx="759986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Providing a lower cost administrative operating structure </a:t>
            </a:r>
          </a:p>
        </p:txBody>
      </p:sp>
      <p:grpSp>
        <p:nvGrpSpPr>
          <p:cNvPr id="17" name="Group 16">
            <a:extLst>
              <a:ext uri="{FF2B5EF4-FFF2-40B4-BE49-F238E27FC236}">
                <a16:creationId xmlns:a16="http://schemas.microsoft.com/office/drawing/2014/main" id="{869B6E0E-6894-4983-BF41-F5A275007CCB}"/>
              </a:ext>
            </a:extLst>
          </p:cNvPr>
          <p:cNvGrpSpPr/>
          <p:nvPr/>
        </p:nvGrpSpPr>
        <p:grpSpPr>
          <a:xfrm>
            <a:off x="3539865" y="2589710"/>
            <a:ext cx="314760" cy="314760"/>
            <a:chOff x="3539865" y="2776912"/>
            <a:chExt cx="417938" cy="417938"/>
          </a:xfrm>
        </p:grpSpPr>
        <p:sp>
          <p:nvSpPr>
            <p:cNvPr id="85" name="Oval 84">
              <a:extLst>
                <a:ext uri="{FF2B5EF4-FFF2-40B4-BE49-F238E27FC236}">
                  <a16:creationId xmlns:a16="http://schemas.microsoft.com/office/drawing/2014/main" id="{B2D8F716-4773-4FED-AD34-E735841E8686}"/>
                </a:ext>
              </a:extLst>
            </p:cNvPr>
            <p:cNvSpPr/>
            <p:nvPr/>
          </p:nvSpPr>
          <p:spPr>
            <a:xfrm>
              <a:off x="3665316" y="2817670"/>
              <a:ext cx="261091" cy="261091"/>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300" i="0" u="none" strike="noStrike" kern="1200" cap="none" spc="0" normalizeH="0" baseline="0" noProof="0" dirty="0">
                <a:ln>
                  <a:noFill/>
                </a:ln>
                <a:solidFill>
                  <a:srgbClr val="FFFFFF"/>
                </a:solidFill>
                <a:effectLst/>
                <a:uLnTx/>
                <a:uFillTx/>
                <a:latin typeface="Arial"/>
                <a:ea typeface="+mn-ea"/>
                <a:cs typeface="+mn-cs"/>
              </a:endParaRPr>
            </a:p>
          </p:txBody>
        </p:sp>
        <p:pic>
          <p:nvPicPr>
            <p:cNvPr id="40" name="Graphic 39">
              <a:extLst>
                <a:ext uri="{FF2B5EF4-FFF2-40B4-BE49-F238E27FC236}">
                  <a16:creationId xmlns:a16="http://schemas.microsoft.com/office/drawing/2014/main" id="{D2FC51D2-0516-44FE-8328-EE7C2326019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3539865" y="2776912"/>
              <a:ext cx="417938" cy="417938"/>
            </a:xfrm>
            <a:prstGeom prst="rect">
              <a:avLst/>
            </a:prstGeom>
          </p:spPr>
        </p:pic>
      </p:grpSp>
      <p:sp>
        <p:nvSpPr>
          <p:cNvPr id="75" name="TextBox 74">
            <a:extLst>
              <a:ext uri="{FF2B5EF4-FFF2-40B4-BE49-F238E27FC236}">
                <a16:creationId xmlns:a16="http://schemas.microsoft.com/office/drawing/2014/main" id="{4BAF4AC8-6BA1-4F3D-BCA1-E4C7C43F87D8}"/>
              </a:ext>
            </a:extLst>
          </p:cNvPr>
          <p:cNvSpPr txBox="1">
            <a:spLocks/>
          </p:cNvSpPr>
          <p:nvPr/>
        </p:nvSpPr>
        <p:spPr>
          <a:xfrm>
            <a:off x="4038797" y="3087539"/>
            <a:ext cx="759986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Modernizing BCBSVT’s data and analytics foundation to position it for the future </a:t>
            </a:r>
          </a:p>
        </p:txBody>
      </p:sp>
      <p:grpSp>
        <p:nvGrpSpPr>
          <p:cNvPr id="18" name="Group 17">
            <a:extLst>
              <a:ext uri="{FF2B5EF4-FFF2-40B4-BE49-F238E27FC236}">
                <a16:creationId xmlns:a16="http://schemas.microsoft.com/office/drawing/2014/main" id="{57BDD718-BA44-46E6-8566-FB2F171F6FE8}"/>
              </a:ext>
            </a:extLst>
          </p:cNvPr>
          <p:cNvGrpSpPr/>
          <p:nvPr/>
        </p:nvGrpSpPr>
        <p:grpSpPr>
          <a:xfrm>
            <a:off x="3539865" y="3030322"/>
            <a:ext cx="314760" cy="314760"/>
            <a:chOff x="3539865" y="3331494"/>
            <a:chExt cx="417938" cy="417938"/>
          </a:xfrm>
        </p:grpSpPr>
        <p:sp>
          <p:nvSpPr>
            <p:cNvPr id="89" name="Oval 88">
              <a:extLst>
                <a:ext uri="{FF2B5EF4-FFF2-40B4-BE49-F238E27FC236}">
                  <a16:creationId xmlns:a16="http://schemas.microsoft.com/office/drawing/2014/main" id="{A1C3598F-659B-415A-845F-30F67FEFFAC3}"/>
                </a:ext>
              </a:extLst>
            </p:cNvPr>
            <p:cNvSpPr/>
            <p:nvPr/>
          </p:nvSpPr>
          <p:spPr>
            <a:xfrm>
              <a:off x="3665316" y="3372252"/>
              <a:ext cx="261091" cy="261091"/>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300" i="0" u="none" strike="noStrike" kern="1200" cap="none" spc="0" normalizeH="0" baseline="0" noProof="0" dirty="0">
                <a:ln>
                  <a:noFill/>
                </a:ln>
                <a:solidFill>
                  <a:srgbClr val="FFFFFF"/>
                </a:solidFill>
                <a:effectLst/>
                <a:uLnTx/>
                <a:uFillTx/>
                <a:latin typeface="Arial"/>
                <a:ea typeface="+mn-ea"/>
                <a:cs typeface="+mn-cs"/>
              </a:endParaRPr>
            </a:p>
          </p:txBody>
        </p:sp>
        <p:pic>
          <p:nvPicPr>
            <p:cNvPr id="35" name="Graphic 34">
              <a:extLst>
                <a:ext uri="{FF2B5EF4-FFF2-40B4-BE49-F238E27FC236}">
                  <a16:creationId xmlns:a16="http://schemas.microsoft.com/office/drawing/2014/main" id="{9B077E07-33CC-4CAA-AADD-7EC5898DA7EB}"/>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3539865" y="3331494"/>
              <a:ext cx="417938" cy="417938"/>
            </a:xfrm>
            <a:prstGeom prst="rect">
              <a:avLst/>
            </a:prstGeom>
          </p:spPr>
        </p:pic>
      </p:grpSp>
      <p:sp>
        <p:nvSpPr>
          <p:cNvPr id="71" name="TextBox 70">
            <a:extLst>
              <a:ext uri="{FF2B5EF4-FFF2-40B4-BE49-F238E27FC236}">
                <a16:creationId xmlns:a16="http://schemas.microsoft.com/office/drawing/2014/main" id="{C35EE972-E41E-46F9-B343-1B3B7143E248}"/>
              </a:ext>
            </a:extLst>
          </p:cNvPr>
          <p:cNvSpPr txBox="1">
            <a:spLocks/>
          </p:cNvSpPr>
          <p:nvPr/>
        </p:nvSpPr>
        <p:spPr>
          <a:xfrm>
            <a:off x="4038797" y="3519795"/>
            <a:ext cx="759986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Diversifying BCBSVT’s offerings to deliver even greater value and impact to their members </a:t>
            </a:r>
          </a:p>
        </p:txBody>
      </p:sp>
      <p:grpSp>
        <p:nvGrpSpPr>
          <p:cNvPr id="19" name="Group 18">
            <a:extLst>
              <a:ext uri="{FF2B5EF4-FFF2-40B4-BE49-F238E27FC236}">
                <a16:creationId xmlns:a16="http://schemas.microsoft.com/office/drawing/2014/main" id="{E337AFD1-8F7D-4831-830C-5FC02B6126F6}"/>
              </a:ext>
            </a:extLst>
          </p:cNvPr>
          <p:cNvGrpSpPr/>
          <p:nvPr/>
        </p:nvGrpSpPr>
        <p:grpSpPr>
          <a:xfrm>
            <a:off x="3539865" y="3461603"/>
            <a:ext cx="314760" cy="314760"/>
            <a:chOff x="3539865" y="3886076"/>
            <a:chExt cx="417938" cy="417938"/>
          </a:xfrm>
        </p:grpSpPr>
        <p:sp>
          <p:nvSpPr>
            <p:cNvPr id="93" name="Oval 92">
              <a:extLst>
                <a:ext uri="{FF2B5EF4-FFF2-40B4-BE49-F238E27FC236}">
                  <a16:creationId xmlns:a16="http://schemas.microsoft.com/office/drawing/2014/main" id="{01109895-92A2-47A8-967F-3FA56A80D7B5}"/>
                </a:ext>
              </a:extLst>
            </p:cNvPr>
            <p:cNvSpPr/>
            <p:nvPr/>
          </p:nvSpPr>
          <p:spPr>
            <a:xfrm>
              <a:off x="3665316" y="3926834"/>
              <a:ext cx="261091" cy="261091"/>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300" i="0" u="none" strike="noStrike" kern="1200" cap="none" spc="0" normalizeH="0" baseline="0" noProof="0" dirty="0">
                <a:ln>
                  <a:noFill/>
                </a:ln>
                <a:solidFill>
                  <a:srgbClr val="FFFFFF"/>
                </a:solidFill>
                <a:effectLst/>
                <a:uLnTx/>
                <a:uFillTx/>
                <a:latin typeface="Arial"/>
                <a:ea typeface="+mn-ea"/>
                <a:cs typeface="+mn-cs"/>
              </a:endParaRPr>
            </a:p>
          </p:txBody>
        </p:sp>
        <p:pic>
          <p:nvPicPr>
            <p:cNvPr id="44" name="Graphic 43">
              <a:extLst>
                <a:ext uri="{FF2B5EF4-FFF2-40B4-BE49-F238E27FC236}">
                  <a16:creationId xmlns:a16="http://schemas.microsoft.com/office/drawing/2014/main" id="{CB44A4C0-B263-41B3-A5F5-BEEEEC1FE66A}"/>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3539865" y="3886076"/>
              <a:ext cx="417938" cy="417938"/>
            </a:xfrm>
            <a:prstGeom prst="rect">
              <a:avLst/>
            </a:prstGeom>
          </p:spPr>
        </p:pic>
      </p:grpSp>
      <p:sp>
        <p:nvSpPr>
          <p:cNvPr id="54" name="TextBox 53">
            <a:extLst>
              <a:ext uri="{FF2B5EF4-FFF2-40B4-BE49-F238E27FC236}">
                <a16:creationId xmlns:a16="http://schemas.microsoft.com/office/drawing/2014/main" id="{F9BE324C-8CA8-49DE-97DE-3B6E204CEF3C}"/>
              </a:ext>
            </a:extLst>
          </p:cNvPr>
          <p:cNvSpPr txBox="1">
            <a:spLocks/>
          </p:cNvSpPr>
          <p:nvPr/>
        </p:nvSpPr>
        <p:spPr>
          <a:xfrm>
            <a:off x="792464" y="1398988"/>
            <a:ext cx="2210319"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Our vision for the partnership</a:t>
            </a:r>
          </a:p>
        </p:txBody>
      </p:sp>
      <p:sp>
        <p:nvSpPr>
          <p:cNvPr id="55" name="TextBox 54">
            <a:extLst>
              <a:ext uri="{FF2B5EF4-FFF2-40B4-BE49-F238E27FC236}">
                <a16:creationId xmlns:a16="http://schemas.microsoft.com/office/drawing/2014/main" id="{FA6307FC-BF8A-4D42-8031-20E9FD718E6A}"/>
              </a:ext>
            </a:extLst>
          </p:cNvPr>
          <p:cNvSpPr txBox="1">
            <a:spLocks/>
          </p:cNvSpPr>
          <p:nvPr/>
        </p:nvSpPr>
        <p:spPr>
          <a:xfrm>
            <a:off x="792464" y="2053958"/>
            <a:ext cx="2210319" cy="19389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sz="1400" dirty="0">
                <a:solidFill>
                  <a:srgbClr val="FFFFFF"/>
                </a:solidFill>
                <a:latin typeface="Arial"/>
              </a:rPr>
              <a:t>B</a:t>
            </a:r>
            <a:r>
              <a:rPr kumimoji="0" lang="en-US" sz="14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ring together two like-minded Blues to deliver innovative and affordable products in the Vermont market, create a differentiated healthcare experience, and strengthen the not-for-profit Blues in an evolving landscape. </a:t>
            </a:r>
          </a:p>
        </p:txBody>
      </p:sp>
      <p:pic>
        <p:nvPicPr>
          <p:cNvPr id="7" name="Picture 6">
            <a:extLst>
              <a:ext uri="{FF2B5EF4-FFF2-40B4-BE49-F238E27FC236}">
                <a16:creationId xmlns:a16="http://schemas.microsoft.com/office/drawing/2014/main" id="{570A64EA-3CC9-41CD-9AB9-94059FFF35CB}"/>
              </a:ext>
            </a:extLst>
          </p:cNvPr>
          <p:cNvPicPr>
            <a:picLocks noChangeAspect="1"/>
          </p:cNvPicPr>
          <p:nvPr/>
        </p:nvPicPr>
        <p:blipFill rotWithShape="1">
          <a:blip r:embed="rId17"/>
          <a:srcRect b="23046"/>
          <a:stretch/>
        </p:blipFill>
        <p:spPr>
          <a:xfrm>
            <a:off x="440954" y="4717310"/>
            <a:ext cx="2324100" cy="2156732"/>
          </a:xfrm>
          <a:prstGeom prst="rect">
            <a:avLst/>
          </a:prstGeom>
        </p:spPr>
      </p:pic>
      <p:grpSp>
        <p:nvGrpSpPr>
          <p:cNvPr id="32" name="Group 31">
            <a:extLst>
              <a:ext uri="{FF2B5EF4-FFF2-40B4-BE49-F238E27FC236}">
                <a16:creationId xmlns:a16="http://schemas.microsoft.com/office/drawing/2014/main" id="{2E8BC632-E985-42B6-AE22-D86F5A4F51BB}"/>
              </a:ext>
            </a:extLst>
          </p:cNvPr>
          <p:cNvGrpSpPr/>
          <p:nvPr/>
        </p:nvGrpSpPr>
        <p:grpSpPr>
          <a:xfrm>
            <a:off x="3539865" y="4128936"/>
            <a:ext cx="8098795" cy="1461210"/>
            <a:chOff x="3539865" y="4467134"/>
            <a:chExt cx="8098795" cy="1461210"/>
          </a:xfrm>
        </p:grpSpPr>
        <p:grpSp>
          <p:nvGrpSpPr>
            <p:cNvPr id="22" name="Group 21">
              <a:extLst>
                <a:ext uri="{FF2B5EF4-FFF2-40B4-BE49-F238E27FC236}">
                  <a16:creationId xmlns:a16="http://schemas.microsoft.com/office/drawing/2014/main" id="{C9B77E78-F527-49BF-86E0-54ABD553D05C}"/>
                </a:ext>
              </a:extLst>
            </p:cNvPr>
            <p:cNvGrpSpPr/>
            <p:nvPr/>
          </p:nvGrpSpPr>
          <p:grpSpPr>
            <a:xfrm>
              <a:off x="9047053" y="4851126"/>
              <a:ext cx="417938" cy="417938"/>
              <a:chOff x="9047053" y="5220776"/>
              <a:chExt cx="417938" cy="417938"/>
            </a:xfrm>
          </p:grpSpPr>
          <p:sp>
            <p:nvSpPr>
              <p:cNvPr id="113" name="Oval 112">
                <a:extLst>
                  <a:ext uri="{FF2B5EF4-FFF2-40B4-BE49-F238E27FC236}">
                    <a16:creationId xmlns:a16="http://schemas.microsoft.com/office/drawing/2014/main" id="{E257E9D1-A4FD-4965-B3CC-7570FB9BB0AF}"/>
                  </a:ext>
                </a:extLst>
              </p:cNvPr>
              <p:cNvSpPr/>
              <p:nvPr/>
            </p:nvSpPr>
            <p:spPr>
              <a:xfrm>
                <a:off x="9172504" y="5261534"/>
                <a:ext cx="261091" cy="261091"/>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C69E875E-602C-4118-A12D-D25CA2B223CB}"/>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9047053" y="5220776"/>
                <a:ext cx="417938" cy="417938"/>
              </a:xfrm>
              <a:prstGeom prst="rect">
                <a:avLst/>
              </a:prstGeom>
            </p:spPr>
          </p:pic>
        </p:grpSp>
        <p:grpSp>
          <p:nvGrpSpPr>
            <p:cNvPr id="21" name="Group 20">
              <a:extLst>
                <a:ext uri="{FF2B5EF4-FFF2-40B4-BE49-F238E27FC236}">
                  <a16:creationId xmlns:a16="http://schemas.microsoft.com/office/drawing/2014/main" id="{E360B9BB-B9B9-4504-88FC-9D1D592D1EE3}"/>
                </a:ext>
              </a:extLst>
            </p:cNvPr>
            <p:cNvGrpSpPr/>
            <p:nvPr/>
          </p:nvGrpSpPr>
          <p:grpSpPr>
            <a:xfrm>
              <a:off x="6293459" y="4851126"/>
              <a:ext cx="417938" cy="417938"/>
              <a:chOff x="6293459" y="5220776"/>
              <a:chExt cx="417938" cy="417938"/>
            </a:xfrm>
          </p:grpSpPr>
          <p:sp>
            <p:nvSpPr>
              <p:cNvPr id="110" name="Oval 109">
                <a:extLst>
                  <a:ext uri="{FF2B5EF4-FFF2-40B4-BE49-F238E27FC236}">
                    <a16:creationId xmlns:a16="http://schemas.microsoft.com/office/drawing/2014/main" id="{45A0DE70-410B-4A40-8CD8-204D9B529B0C}"/>
                  </a:ext>
                </a:extLst>
              </p:cNvPr>
              <p:cNvSpPr/>
              <p:nvPr/>
            </p:nvSpPr>
            <p:spPr>
              <a:xfrm>
                <a:off x="6418910" y="5261534"/>
                <a:ext cx="261091" cy="261091"/>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3" name="Graphic 62">
                <a:extLst>
                  <a:ext uri="{FF2B5EF4-FFF2-40B4-BE49-F238E27FC236}">
                    <a16:creationId xmlns:a16="http://schemas.microsoft.com/office/drawing/2014/main" id="{9007F187-9E72-403D-9C86-D899A13EA91E}"/>
                  </a:ext>
                </a:extLst>
              </p:cNvPr>
              <p:cNvPicPr>
                <a:picLocks/>
              </p:cNvPicPr>
              <p:nvPr/>
            </p:nvPicPr>
            <p:blipFill>
              <a:blip r:embed="rId20">
                <a:extLst>
                  <a:ext uri="{96DAC541-7B7A-43D3-8B79-37D633B846F1}">
                    <asvg:svgBlip xmlns:asvg="http://schemas.microsoft.com/office/drawing/2016/SVG/main" r:embed="rId21"/>
                  </a:ext>
                </a:extLst>
              </a:blip>
              <a:stretch>
                <a:fillRect/>
              </a:stretch>
            </p:blipFill>
            <p:spPr>
              <a:xfrm>
                <a:off x="6293459" y="5220776"/>
                <a:ext cx="417938" cy="417938"/>
              </a:xfrm>
              <a:prstGeom prst="rect">
                <a:avLst/>
              </a:prstGeom>
            </p:spPr>
          </p:pic>
        </p:grpSp>
        <p:grpSp>
          <p:nvGrpSpPr>
            <p:cNvPr id="29" name="Group 28">
              <a:extLst>
                <a:ext uri="{FF2B5EF4-FFF2-40B4-BE49-F238E27FC236}">
                  <a16:creationId xmlns:a16="http://schemas.microsoft.com/office/drawing/2014/main" id="{33C630F5-48B3-4968-B295-880093997A9C}"/>
                </a:ext>
              </a:extLst>
            </p:cNvPr>
            <p:cNvGrpSpPr/>
            <p:nvPr/>
          </p:nvGrpSpPr>
          <p:grpSpPr>
            <a:xfrm>
              <a:off x="3539865" y="4467134"/>
              <a:ext cx="8098795" cy="1461210"/>
              <a:chOff x="3539865" y="4467134"/>
              <a:chExt cx="8098795" cy="1461210"/>
            </a:xfrm>
          </p:grpSpPr>
          <p:sp>
            <p:nvSpPr>
              <p:cNvPr id="31" name="TextBox 30">
                <a:extLst>
                  <a:ext uri="{FF2B5EF4-FFF2-40B4-BE49-F238E27FC236}">
                    <a16:creationId xmlns:a16="http://schemas.microsoft.com/office/drawing/2014/main" id="{5C051BE5-8084-4F03-9043-AF27F1417C38}"/>
                  </a:ext>
                </a:extLst>
              </p:cNvPr>
              <p:cNvSpPr txBox="1">
                <a:spLocks/>
              </p:cNvSpPr>
              <p:nvPr/>
            </p:nvSpPr>
            <p:spPr bwMode="gray">
              <a:xfrm>
                <a:off x="3539865" y="4467134"/>
                <a:ext cx="8098795"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600" b="1" i="0" u="none" strike="noStrike" kern="1200" cap="none" spc="0" normalizeH="0" baseline="0" noProof="0" dirty="0">
                    <a:ln>
                      <a:noFill/>
                    </a:ln>
                    <a:solidFill>
                      <a:srgbClr val="0070C0"/>
                    </a:solidFill>
                    <a:effectLst/>
                    <a:uLnTx/>
                    <a:uFillTx/>
                    <a:latin typeface="Arial"/>
                    <a:ea typeface="+mn-ea"/>
                    <a:cs typeface="Arial"/>
                  </a:rPr>
                  <a:t>We bring leading capabilities…</a:t>
                </a:r>
              </a:p>
            </p:txBody>
          </p:sp>
          <p:grpSp>
            <p:nvGrpSpPr>
              <p:cNvPr id="20" name="Group 19">
                <a:extLst>
                  <a:ext uri="{FF2B5EF4-FFF2-40B4-BE49-F238E27FC236}">
                    <a16:creationId xmlns:a16="http://schemas.microsoft.com/office/drawing/2014/main" id="{060AC435-E790-40DC-8326-C2CDE4F70CB3}"/>
                  </a:ext>
                </a:extLst>
              </p:cNvPr>
              <p:cNvGrpSpPr/>
              <p:nvPr/>
            </p:nvGrpSpPr>
            <p:grpSpPr>
              <a:xfrm>
                <a:off x="3539865" y="4851126"/>
                <a:ext cx="417938" cy="417938"/>
                <a:chOff x="3539865" y="5220776"/>
                <a:chExt cx="417938" cy="417938"/>
              </a:xfrm>
            </p:grpSpPr>
            <p:sp>
              <p:nvSpPr>
                <p:cNvPr id="107" name="Oval 106">
                  <a:extLst>
                    <a:ext uri="{FF2B5EF4-FFF2-40B4-BE49-F238E27FC236}">
                      <a16:creationId xmlns:a16="http://schemas.microsoft.com/office/drawing/2014/main" id="{8C066BAB-B3D3-40F5-922A-517002A6EA30}"/>
                    </a:ext>
                  </a:extLst>
                </p:cNvPr>
                <p:cNvSpPr/>
                <p:nvPr/>
              </p:nvSpPr>
              <p:spPr>
                <a:xfrm>
                  <a:off x="3665316" y="5261534"/>
                  <a:ext cx="261091" cy="261091"/>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3" name="Graphic 52">
                  <a:extLst>
                    <a:ext uri="{FF2B5EF4-FFF2-40B4-BE49-F238E27FC236}">
                      <a16:creationId xmlns:a16="http://schemas.microsoft.com/office/drawing/2014/main" id="{7EA9E8C8-26C9-42E9-B226-D4BEBE71B60A}"/>
                    </a:ext>
                  </a:extLst>
                </p:cNvPr>
                <p:cNvPicPr>
                  <a:picLocks/>
                </p:cNvPicPr>
                <p:nvPr/>
              </p:nvPicPr>
              <p:blipFill>
                <a:blip r:embed="rId22">
                  <a:extLst>
                    <a:ext uri="{96DAC541-7B7A-43D3-8B79-37D633B846F1}">
                      <asvg:svgBlip xmlns:asvg="http://schemas.microsoft.com/office/drawing/2016/SVG/main" r:embed="rId23"/>
                    </a:ext>
                  </a:extLst>
                </a:blip>
                <a:stretch>
                  <a:fillRect/>
                </a:stretch>
              </p:blipFill>
              <p:spPr>
                <a:xfrm>
                  <a:off x="3539865" y="5220776"/>
                  <a:ext cx="417938" cy="417938"/>
                </a:xfrm>
                <a:prstGeom prst="rect">
                  <a:avLst/>
                </a:prstGeom>
              </p:spPr>
            </p:pic>
          </p:grpSp>
          <p:grpSp>
            <p:nvGrpSpPr>
              <p:cNvPr id="27" name="Group 26">
                <a:extLst>
                  <a:ext uri="{FF2B5EF4-FFF2-40B4-BE49-F238E27FC236}">
                    <a16:creationId xmlns:a16="http://schemas.microsoft.com/office/drawing/2014/main" id="{DF155806-23D3-42DB-9A2A-97B1369924C8}"/>
                  </a:ext>
                </a:extLst>
              </p:cNvPr>
              <p:cNvGrpSpPr/>
              <p:nvPr/>
            </p:nvGrpSpPr>
            <p:grpSpPr>
              <a:xfrm>
                <a:off x="4038797" y="4851126"/>
                <a:ext cx="7599863" cy="1077218"/>
                <a:chOff x="4038797" y="4851126"/>
                <a:chExt cx="7599863" cy="1077218"/>
              </a:xfrm>
            </p:grpSpPr>
            <p:sp>
              <p:nvSpPr>
                <p:cNvPr id="12" name="TextBox 11">
                  <a:extLst>
                    <a:ext uri="{FF2B5EF4-FFF2-40B4-BE49-F238E27FC236}">
                      <a16:creationId xmlns:a16="http://schemas.microsoft.com/office/drawing/2014/main" id="{9ED92F28-7DFA-4B99-A7B4-E533775FC883}"/>
                    </a:ext>
                  </a:extLst>
                </p:cNvPr>
                <p:cNvSpPr txBox="1">
                  <a:spLocks/>
                </p:cNvSpPr>
                <p:nvPr/>
              </p:nvSpPr>
              <p:spPr>
                <a:xfrm>
                  <a:off x="4119791" y="4851126"/>
                  <a:ext cx="2011680" cy="107721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Innovation and expertise across core, growth, and diversified businesses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(e.g., Self-funded, MA, AF Group)</a:t>
                  </a:r>
                </a:p>
              </p:txBody>
            </p:sp>
            <p:sp>
              <p:nvSpPr>
                <p:cNvPr id="25" name="TextBox 24">
                  <a:extLst>
                    <a:ext uri="{FF2B5EF4-FFF2-40B4-BE49-F238E27FC236}">
                      <a16:creationId xmlns:a16="http://schemas.microsoft.com/office/drawing/2014/main" id="{B45C452A-A9AA-4BAF-A815-5B58B611624B}"/>
                    </a:ext>
                  </a:extLst>
                </p:cNvPr>
                <p:cNvSpPr txBox="1"/>
                <p:nvPr/>
              </p:nvSpPr>
              <p:spPr>
                <a:xfrm>
                  <a:off x="6873385" y="4851126"/>
                  <a:ext cx="2011680"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Value-based care capabilities and provider enablement tools and platforms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(e.g., TRIARQ, Honest)</a:t>
                  </a:r>
                </a:p>
              </p:txBody>
            </p:sp>
            <p:sp>
              <p:nvSpPr>
                <p:cNvPr id="34" name="TextBox 33">
                  <a:extLst>
                    <a:ext uri="{FF2B5EF4-FFF2-40B4-BE49-F238E27FC236}">
                      <a16:creationId xmlns:a16="http://schemas.microsoft.com/office/drawing/2014/main" id="{81F4E658-6802-4935-B65E-65A35D05229E}"/>
                    </a:ext>
                  </a:extLst>
                </p:cNvPr>
                <p:cNvSpPr txBox="1"/>
                <p:nvPr/>
              </p:nvSpPr>
              <p:spPr>
                <a:xfrm>
                  <a:off x="9626980" y="4851126"/>
                  <a:ext cx="2011680"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Operational chassis through NASCO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that enables improved cost position, flexibility, and platform for growth</a:t>
                  </a:r>
                </a:p>
              </p:txBody>
            </p:sp>
            <p:cxnSp>
              <p:nvCxnSpPr>
                <p:cNvPr id="6" name="Straight Connector 5">
                  <a:extLst>
                    <a:ext uri="{FF2B5EF4-FFF2-40B4-BE49-F238E27FC236}">
                      <a16:creationId xmlns:a16="http://schemas.microsoft.com/office/drawing/2014/main" id="{1A5D665B-BA61-482F-825A-6DCCEBECFBD1}"/>
                    </a:ext>
                  </a:extLst>
                </p:cNvPr>
                <p:cNvCxnSpPr>
                  <a:cxnSpLocks/>
                </p:cNvCxnSpPr>
                <p:nvPr/>
              </p:nvCxnSpPr>
              <p:spPr>
                <a:xfrm>
                  <a:off x="4038797" y="4851126"/>
                  <a:ext cx="0" cy="1077218"/>
                </a:xfrm>
                <a:prstGeom prst="line">
                  <a:avLst/>
                </a:prstGeom>
                <a:ln w="38100" cap="flat">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72FB18-5BA1-4D6A-A1DF-B674B1DE5181}"/>
                    </a:ext>
                  </a:extLst>
                </p:cNvPr>
                <p:cNvCxnSpPr>
                  <a:cxnSpLocks/>
                </p:cNvCxnSpPr>
                <p:nvPr/>
              </p:nvCxnSpPr>
              <p:spPr>
                <a:xfrm>
                  <a:off x="6792391" y="4851126"/>
                  <a:ext cx="0" cy="1077218"/>
                </a:xfrm>
                <a:prstGeom prst="line">
                  <a:avLst/>
                </a:prstGeom>
                <a:ln w="38100" cap="flat">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D58169C-C0F7-45D8-B9C9-BE0F3EFF06DD}"/>
                    </a:ext>
                  </a:extLst>
                </p:cNvPr>
                <p:cNvCxnSpPr>
                  <a:cxnSpLocks/>
                </p:cNvCxnSpPr>
                <p:nvPr/>
              </p:nvCxnSpPr>
              <p:spPr>
                <a:xfrm>
                  <a:off x="9545986" y="4851126"/>
                  <a:ext cx="0" cy="1077218"/>
                </a:xfrm>
                <a:prstGeom prst="line">
                  <a:avLst/>
                </a:prstGeom>
                <a:ln w="38100" cap="flat">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sp>
        <p:nvSpPr>
          <p:cNvPr id="64" name="TextBox 63">
            <a:extLst>
              <a:ext uri="{FF2B5EF4-FFF2-40B4-BE49-F238E27FC236}">
                <a16:creationId xmlns:a16="http://schemas.microsoft.com/office/drawing/2014/main" id="{DED65077-97F7-4CBD-B8BC-621FB0B40DA7}"/>
              </a:ext>
            </a:extLst>
          </p:cNvPr>
          <p:cNvSpPr txBox="1">
            <a:spLocks/>
          </p:cNvSpPr>
          <p:nvPr/>
        </p:nvSpPr>
        <p:spPr bwMode="gray">
          <a:xfrm>
            <a:off x="3539865" y="5784604"/>
            <a:ext cx="8098795"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lang="en-US" b="1" dirty="0">
                <a:solidFill>
                  <a:schemeClr val="accent3"/>
                </a:solidFill>
                <a:latin typeface="Arial"/>
                <a:cs typeface="Arial"/>
              </a:rPr>
              <a:t>…and build from a shared foundation of core platforms, systems, and businesses </a:t>
            </a:r>
            <a:endParaRPr kumimoji="0" lang="en-US" sz="1600" b="1" i="0" u="none" strike="noStrike" kern="1200" cap="none" spc="0" normalizeH="0" baseline="0" noProof="0" dirty="0">
              <a:ln>
                <a:noFill/>
              </a:ln>
              <a:solidFill>
                <a:schemeClr val="accent3"/>
              </a:solidFill>
              <a:effectLst/>
              <a:uLnTx/>
              <a:uFillTx/>
              <a:latin typeface="Arial"/>
              <a:ea typeface="+mn-ea"/>
              <a:cs typeface="Arial"/>
            </a:endParaRPr>
          </a:p>
        </p:txBody>
      </p:sp>
      <p:grpSp>
        <p:nvGrpSpPr>
          <p:cNvPr id="36" name="Group 35">
            <a:extLst>
              <a:ext uri="{FF2B5EF4-FFF2-40B4-BE49-F238E27FC236}">
                <a16:creationId xmlns:a16="http://schemas.microsoft.com/office/drawing/2014/main" id="{0CEA0F0B-641B-42F6-9B12-4A4D441655ED}"/>
              </a:ext>
            </a:extLst>
          </p:cNvPr>
          <p:cNvGrpSpPr/>
          <p:nvPr/>
        </p:nvGrpSpPr>
        <p:grpSpPr>
          <a:xfrm>
            <a:off x="3539865" y="5562789"/>
            <a:ext cx="8103803" cy="260610"/>
            <a:chOff x="3539865" y="5918715"/>
            <a:chExt cx="8103803" cy="260610"/>
          </a:xfrm>
        </p:grpSpPr>
        <p:cxnSp>
          <p:nvCxnSpPr>
            <p:cNvPr id="66" name="LineBasicImpact 13">
              <a:extLst>
                <a:ext uri="{FF2B5EF4-FFF2-40B4-BE49-F238E27FC236}">
                  <a16:creationId xmlns:a16="http://schemas.microsoft.com/office/drawing/2014/main" id="{4C258860-108C-44F5-A7F1-63C2A4795E53}"/>
                </a:ext>
              </a:extLst>
            </p:cNvPr>
            <p:cNvCxnSpPr>
              <a:cxnSpLocks/>
            </p:cNvCxnSpPr>
            <p:nvPr/>
          </p:nvCxnSpPr>
          <p:spPr>
            <a:xfrm>
              <a:off x="3544873" y="6051273"/>
              <a:ext cx="8098795" cy="0"/>
            </a:xfrm>
            <a:prstGeom prst="straightConnector1">
              <a:avLst/>
            </a:prstGeom>
            <a:ln w="1905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8" name="ChevronBlue 11">
              <a:extLst>
                <a:ext uri="{FF2B5EF4-FFF2-40B4-BE49-F238E27FC236}">
                  <a16:creationId xmlns:a16="http://schemas.microsoft.com/office/drawing/2014/main" id="{6D89481A-5091-487E-A22B-869D87BE6150}"/>
                </a:ext>
              </a:extLst>
            </p:cNvPr>
            <p:cNvGrpSpPr>
              <a:grpSpLocks noChangeAspect="1"/>
            </p:cNvGrpSpPr>
            <p:nvPr/>
          </p:nvGrpSpPr>
          <p:grpSpPr>
            <a:xfrm>
              <a:off x="3539865" y="5918715"/>
              <a:ext cx="260610" cy="260610"/>
              <a:chOff x="1016000" y="1016000"/>
              <a:chExt cx="396228" cy="396228"/>
            </a:xfrm>
            <a:solidFill>
              <a:schemeClr val="bg1"/>
            </a:solidFill>
          </p:grpSpPr>
          <p:sp>
            <p:nvSpPr>
              <p:cNvPr id="69" name="Oval 68">
                <a:extLst>
                  <a:ext uri="{FF2B5EF4-FFF2-40B4-BE49-F238E27FC236}">
                    <a16:creationId xmlns:a16="http://schemas.microsoft.com/office/drawing/2014/main" id="{12B19942-B615-4C76-98D6-2B142F0A1293}"/>
                  </a:ext>
                </a:extLst>
              </p:cNvPr>
              <p:cNvSpPr/>
              <p:nvPr/>
            </p:nvSpPr>
            <p:spPr>
              <a:xfrm>
                <a:off x="1016000" y="1016000"/>
                <a:ext cx="396228" cy="396228"/>
              </a:xfrm>
              <a:prstGeom prst="ellipse">
                <a:avLst/>
              </a:prstGeom>
              <a:grp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0" name="Graphic 69">
                <a:extLst>
                  <a:ext uri="{FF2B5EF4-FFF2-40B4-BE49-F238E27FC236}">
                    <a16:creationId xmlns:a16="http://schemas.microsoft.com/office/drawing/2014/main" id="{23C50BD7-9F6A-434C-86FF-6CF0DB601C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614" y="1023614"/>
                <a:ext cx="381000" cy="381000"/>
              </a:xfrm>
              <a:prstGeom prst="rect">
                <a:avLst/>
              </a:prstGeom>
            </p:spPr>
          </p:pic>
        </p:grpSp>
      </p:grpSp>
      <p:sp>
        <p:nvSpPr>
          <p:cNvPr id="73" name="TextBox 72">
            <a:extLst>
              <a:ext uri="{FF2B5EF4-FFF2-40B4-BE49-F238E27FC236}">
                <a16:creationId xmlns:a16="http://schemas.microsoft.com/office/drawing/2014/main" id="{326E9D8D-BA26-485C-9F3D-801CA7353816}"/>
              </a:ext>
            </a:extLst>
          </p:cNvPr>
          <p:cNvSpPr txBox="1">
            <a:spLocks/>
          </p:cNvSpPr>
          <p:nvPr/>
        </p:nvSpPr>
        <p:spPr>
          <a:xfrm>
            <a:off x="3544874" y="6117354"/>
            <a:ext cx="8092392" cy="39532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SzPct val="100000"/>
              <a:buFont typeface="Segoe UI" panose="020B0502040204020203" pitchFamily="34" charset="0"/>
              <a:buChar char="​"/>
              <a:tabLst/>
              <a:defRPr/>
            </a:pPr>
            <a:r>
              <a:rPr lang="en-US" sz="1400" b="1" dirty="0">
                <a:latin typeface="Arial"/>
              </a:rPr>
              <a:t>BCBSVT and BCBSM already have existing partnerships </a:t>
            </a:r>
            <a:r>
              <a:rPr lang="en-US" sz="1400" dirty="0">
                <a:latin typeface="Arial"/>
              </a:rPr>
              <a:t>across a range of core systems, use a similar set of vendors and jointly partner through Vermont Blue Advantage in Medicare Advantage</a:t>
            </a:r>
            <a:endParaRPr kumimoji="0" lang="en-US" sz="1400" i="0" u="none" strike="noStrike" kern="1200" cap="none" spc="0" normalizeH="0" baseline="0" noProof="0" dirty="0">
              <a:ln>
                <a:noFill/>
              </a:ln>
              <a:effectLst/>
              <a:uLnTx/>
              <a:uFillTx/>
              <a:latin typeface="Arial"/>
              <a:ea typeface="+mn-ea"/>
              <a:cs typeface="Arial" panose="020B0604020202020204" pitchFamily="34" charset="0"/>
            </a:endParaRPr>
          </a:p>
        </p:txBody>
      </p:sp>
      <p:pic>
        <p:nvPicPr>
          <p:cNvPr id="38919" name="Picture 7">
            <a:extLst>
              <a:ext uri="{FF2B5EF4-FFF2-40B4-BE49-F238E27FC236}">
                <a16:creationId xmlns:a16="http://schemas.microsoft.com/office/drawing/2014/main" id="{77ABD298-C2E4-453C-AE16-210B468E5D6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30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hidden="1">
            <a:extLst>
              <a:ext uri="{FF2B5EF4-FFF2-40B4-BE49-F238E27FC236}">
                <a16:creationId xmlns:a16="http://schemas.microsoft.com/office/drawing/2014/main" id="{C79773FA-DA5A-41F2-9019-F2E2DCA7A7CC}"/>
              </a:ext>
            </a:extLst>
          </p:cNvPr>
          <p:cNvGraphicFramePr>
            <a:graphicFrameLocks noChangeAspect="1"/>
          </p:cNvGraphicFramePr>
          <p:nvPr>
            <p:custDataLst>
              <p:tags r:id="rId1"/>
            </p:custDataLst>
            <p:extLst>
              <p:ext uri="{D42A27DB-BD31-4B8C-83A1-F6EECF244321}">
                <p14:modId xmlns:p14="http://schemas.microsoft.com/office/powerpoint/2010/main" val="3697113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6" name="Object 1" hidden="1">
                        <a:extLst>
                          <a:ext uri="{FF2B5EF4-FFF2-40B4-BE49-F238E27FC236}">
                            <a16:creationId xmlns:a16="http://schemas.microsoft.com/office/drawing/2014/main" id="{C79773FA-DA5A-41F2-9019-F2E2DCA7A7C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pSp>
        <p:nvGrpSpPr>
          <p:cNvPr id="45" name="Group 44">
            <a:extLst>
              <a:ext uri="{FF2B5EF4-FFF2-40B4-BE49-F238E27FC236}">
                <a16:creationId xmlns:a16="http://schemas.microsoft.com/office/drawing/2014/main" id="{4C43EFCE-4359-352D-5400-D77BA88B537C}"/>
              </a:ext>
            </a:extLst>
          </p:cNvPr>
          <p:cNvGrpSpPr/>
          <p:nvPr/>
        </p:nvGrpSpPr>
        <p:grpSpPr>
          <a:xfrm>
            <a:off x="8024327" y="1320023"/>
            <a:ext cx="4167676" cy="5542387"/>
            <a:chOff x="7848748" y="1315610"/>
            <a:chExt cx="4343255" cy="5542387"/>
          </a:xfrm>
        </p:grpSpPr>
        <p:sp>
          <p:nvSpPr>
            <p:cNvPr id="28" name="Rectangle: Single Corner Rounded 27">
              <a:extLst>
                <a:ext uri="{FF2B5EF4-FFF2-40B4-BE49-F238E27FC236}">
                  <a16:creationId xmlns:a16="http://schemas.microsoft.com/office/drawing/2014/main" id="{5E6BACDD-4117-42C9-8E29-99D73A5E3DD2}"/>
                </a:ext>
              </a:extLst>
            </p:cNvPr>
            <p:cNvSpPr/>
            <p:nvPr/>
          </p:nvSpPr>
          <p:spPr>
            <a:xfrm rot="16200000">
              <a:off x="7198456" y="1965904"/>
              <a:ext cx="5542385" cy="4241801"/>
            </a:xfrm>
            <a:prstGeom prst="round1Rect">
              <a:avLst>
                <a:gd name="adj" fmla="val 35853"/>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9" name="Rectangle: Single Corner Rounded 8">
              <a:extLst>
                <a:ext uri="{FF2B5EF4-FFF2-40B4-BE49-F238E27FC236}">
                  <a16:creationId xmlns:a16="http://schemas.microsoft.com/office/drawing/2014/main" id="{B65893A8-D098-435A-B2FC-F7CED430185B}"/>
                </a:ext>
              </a:extLst>
            </p:cNvPr>
            <p:cNvSpPr/>
            <p:nvPr/>
          </p:nvSpPr>
          <p:spPr>
            <a:xfrm rot="16200000">
              <a:off x="7299909" y="1965903"/>
              <a:ext cx="5542387" cy="4241801"/>
            </a:xfrm>
            <a:prstGeom prst="round1Rect">
              <a:avLst>
                <a:gd name="adj" fmla="val 35853"/>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sp>
        <p:nvSpPr>
          <p:cNvPr id="3" name="2. Slide Title">
            <a:extLst>
              <a:ext uri="{FF2B5EF4-FFF2-40B4-BE49-F238E27FC236}">
                <a16:creationId xmlns:a16="http://schemas.microsoft.com/office/drawing/2014/main" id="{C328B0E3-61AE-48CC-BF92-0301D7AAB1E5}"/>
              </a:ext>
            </a:extLst>
          </p:cNvPr>
          <p:cNvSpPr>
            <a:spLocks noGrp="1"/>
          </p:cNvSpPr>
          <p:nvPr>
            <p:ph type="title" idx="4294967295"/>
            <p:custDataLst>
              <p:tags r:id="rId2"/>
            </p:custDataLst>
          </p:nvPr>
        </p:nvSpPr>
        <p:spPr>
          <a:xfrm>
            <a:off x="554735" y="426561"/>
            <a:ext cx="11083926" cy="73866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sz="2400" dirty="0"/>
              <a:t>We worked collaboratively with BCBSVT to develop a partnership structure focused on the needs of BCBSVT, its customers, and the state of Vermont</a:t>
            </a:r>
          </a:p>
        </p:txBody>
      </p:sp>
      <p:sp>
        <p:nvSpPr>
          <p:cNvPr id="13" name="TextBox 12">
            <a:extLst>
              <a:ext uri="{FF2B5EF4-FFF2-40B4-BE49-F238E27FC236}">
                <a16:creationId xmlns:a16="http://schemas.microsoft.com/office/drawing/2014/main" id="{E4DB07B0-D9E4-42D7-8553-7C9E146AF1CD}"/>
              </a:ext>
            </a:extLst>
          </p:cNvPr>
          <p:cNvSpPr txBox="1">
            <a:spLocks/>
          </p:cNvSpPr>
          <p:nvPr/>
        </p:nvSpPr>
        <p:spPr>
          <a:xfrm>
            <a:off x="554735" y="1972755"/>
            <a:ext cx="6939642" cy="42704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900"/>
              </a:spcAft>
              <a:buNone/>
            </a:pPr>
            <a:r>
              <a:rPr lang="en-US" dirty="0">
                <a:latin typeface="Arial" panose="020B0604020202020204" pitchFamily="34" charset="0"/>
                <a:sym typeface="Arial" panose="020B0604020202020204" pitchFamily="34" charset="0"/>
              </a:rPr>
              <a:t>BCBSVT and BCBSM have </a:t>
            </a:r>
            <a:r>
              <a:rPr lang="en-US" b="1" dirty="0">
                <a:latin typeface="Arial" panose="020B0604020202020204" pitchFamily="34" charset="0"/>
                <a:sym typeface="Arial" panose="020B0604020202020204" pitchFamily="34" charset="0"/>
              </a:rPr>
              <a:t>a history of collaboration</a:t>
            </a:r>
            <a:r>
              <a:rPr lang="en-US" dirty="0">
                <a:latin typeface="Arial" panose="020B0604020202020204" pitchFamily="34" charset="0"/>
                <a:sym typeface="Arial" panose="020B0604020202020204" pitchFamily="34" charset="0"/>
              </a:rPr>
              <a:t>, which created a strong foundation to evaluate deeper partnership options</a:t>
            </a:r>
          </a:p>
          <a:p>
            <a:pPr>
              <a:spcBef>
                <a:spcPts val="0"/>
              </a:spcBef>
              <a:spcAft>
                <a:spcPts val="900"/>
              </a:spcAft>
              <a:buNone/>
            </a:pPr>
            <a:r>
              <a:rPr lang="en-US" dirty="0">
                <a:latin typeface="Arial" panose="020B0604020202020204" pitchFamily="34" charset="0"/>
                <a:sym typeface="Arial" panose="020B0604020202020204" pitchFamily="34" charset="0"/>
              </a:rPr>
              <a:t>Our plans</a:t>
            </a:r>
            <a:r>
              <a:rPr lang="en-US" b="1" dirty="0">
                <a:latin typeface="Arial" panose="020B0604020202020204" pitchFamily="34" charset="0"/>
                <a:sym typeface="Arial" panose="020B0604020202020204" pitchFamily="34" charset="0"/>
              </a:rPr>
              <a:t> worked together diligently to build an innovative partnership structure </a:t>
            </a:r>
            <a:r>
              <a:rPr lang="en-US" dirty="0">
                <a:latin typeface="Arial" panose="020B0604020202020204" pitchFamily="34" charset="0"/>
                <a:sym typeface="Arial" panose="020B0604020202020204" pitchFamily="34" charset="0"/>
              </a:rPr>
              <a:t>for the future and to ensure a strong cultural fit between our plans (e.g., over 15 joint workshops were held with leaders from both plans)</a:t>
            </a:r>
          </a:p>
          <a:p>
            <a:pPr>
              <a:spcBef>
                <a:spcPts val="0"/>
              </a:spcBef>
              <a:spcAft>
                <a:spcPts val="900"/>
              </a:spcAft>
              <a:buNone/>
            </a:pPr>
            <a:r>
              <a:rPr lang="en-US" dirty="0">
                <a:latin typeface="Arial" panose="020B0604020202020204" pitchFamily="34" charset="0"/>
                <a:sym typeface="Arial" panose="020B0604020202020204" pitchFamily="34" charset="0"/>
              </a:rPr>
              <a:t>The structure of the partnership </a:t>
            </a:r>
            <a:r>
              <a:rPr lang="en-US" b="1" dirty="0">
                <a:latin typeface="Arial" panose="020B0604020202020204" pitchFamily="34" charset="0"/>
                <a:sym typeface="Arial" panose="020B0604020202020204" pitchFamily="34" charset="0"/>
              </a:rPr>
              <a:t>ensures BCBSVT will remain a Vermont-based, not-for-profit operated solely for the benefit of its subscribers </a:t>
            </a:r>
            <a:r>
              <a:rPr lang="en-US" dirty="0">
                <a:latin typeface="Arial" panose="020B0604020202020204" pitchFamily="34" charset="0"/>
                <a:sym typeface="Arial" panose="020B0604020202020204" pitchFamily="34" charset="0"/>
              </a:rPr>
              <a:t>and preserves BCBSVT’s mission, brand, and local commitments</a:t>
            </a:r>
          </a:p>
          <a:p>
            <a:pPr lvl="1">
              <a:spcAft>
                <a:spcPts val="900"/>
              </a:spcAft>
              <a:defRPr/>
            </a:pPr>
            <a:r>
              <a:rPr lang="en-US" sz="1600" b="1" dirty="0">
                <a:latin typeface="Arial"/>
              </a:rPr>
              <a:t>BCBSVT will continue serving as Vermont’s only locally-managed plan</a:t>
            </a:r>
            <a:r>
              <a:rPr lang="en-US" sz="1600" dirty="0">
                <a:latin typeface="Arial"/>
              </a:rPr>
              <a:t>, with oversight </a:t>
            </a:r>
            <a:r>
              <a:rPr lang="en-US" dirty="0">
                <a:latin typeface="Arial"/>
              </a:rPr>
              <a:t>provided </a:t>
            </a:r>
            <a:r>
              <a:rPr lang="en-US" sz="1600" dirty="0">
                <a:latin typeface="Arial"/>
              </a:rPr>
              <a:t>by DFR and the Green Mountain Care Board</a:t>
            </a:r>
          </a:p>
          <a:p>
            <a:pPr lvl="1">
              <a:spcAft>
                <a:spcPts val="900"/>
              </a:spcAft>
              <a:defRPr/>
            </a:pPr>
            <a:r>
              <a:rPr lang="en-US" sz="1600" dirty="0">
                <a:latin typeface="Arial"/>
              </a:rPr>
              <a:t>BCBSVT will </a:t>
            </a:r>
            <a:r>
              <a:rPr lang="en-US" sz="1600" b="1" dirty="0">
                <a:latin typeface="Arial"/>
              </a:rPr>
              <a:t>retain control over areas requiring a high degree of local presence and knowledge</a:t>
            </a:r>
            <a:r>
              <a:rPr lang="en-US" sz="1600" dirty="0">
                <a:latin typeface="Arial"/>
              </a:rPr>
              <a:t>, while gaining access to BCBSM’s leading technologies, programs, and services</a:t>
            </a:r>
          </a:p>
          <a:p>
            <a:pPr marL="228600" marR="0" lvl="1" indent="-228600" algn="l" defTabSz="914400" rtl="0" eaLnBrk="1" fontAlgn="auto" latinLnBrk="0" hangingPunct="1">
              <a:lnSpc>
                <a:spcPct val="100000"/>
              </a:lnSpc>
              <a:spcAft>
                <a:spcPts val="900"/>
              </a:spcAft>
              <a:buSzPct val="110000"/>
              <a:buFont typeface="Wingdings" panose="05000000000000000000" pitchFamily="2" charset="2"/>
              <a:buChar char=""/>
              <a:tabLst/>
              <a:defRPr/>
            </a:pPr>
            <a:r>
              <a:rPr lang="en-US" b="1" dirty="0">
                <a:latin typeface="Arial"/>
              </a:rPr>
              <a:t>Neither party will have an economic interest or access to the capital or surplus of the other </a:t>
            </a:r>
            <a:r>
              <a:rPr lang="en-US" dirty="0">
                <a:latin typeface="Arial"/>
              </a:rPr>
              <a:t>as a result of the partnership</a:t>
            </a:r>
          </a:p>
        </p:txBody>
      </p:sp>
      <p:cxnSp>
        <p:nvCxnSpPr>
          <p:cNvPr id="17" name="LineBasicStrong 26">
            <a:extLst>
              <a:ext uri="{FF2B5EF4-FFF2-40B4-BE49-F238E27FC236}">
                <a16:creationId xmlns:a16="http://schemas.microsoft.com/office/drawing/2014/main" id="{F29A8847-B7E8-4C71-869B-D5CE65634BF1}"/>
              </a:ext>
            </a:extLst>
          </p:cNvPr>
          <p:cNvCxnSpPr>
            <a:cxnSpLocks/>
          </p:cNvCxnSpPr>
          <p:nvPr>
            <p:custDataLst>
              <p:tags r:id="rId3"/>
            </p:custDataLst>
          </p:nvPr>
        </p:nvCxnSpPr>
        <p:spPr>
          <a:xfrm>
            <a:off x="554735" y="1855427"/>
            <a:ext cx="6939642" cy="0"/>
          </a:xfrm>
          <a:prstGeom prst="straightConnector1">
            <a:avLst/>
          </a:prstGeom>
          <a:ln w="19050" cap="flat">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41A24FA-8A4F-4FDC-808F-1D580B494331}"/>
              </a:ext>
            </a:extLst>
          </p:cNvPr>
          <p:cNvSpPr txBox="1">
            <a:spLocks/>
          </p:cNvSpPr>
          <p:nvPr/>
        </p:nvSpPr>
        <p:spPr>
          <a:xfrm>
            <a:off x="554735" y="1486739"/>
            <a:ext cx="6939642" cy="3385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200" b="1" dirty="0">
                <a:solidFill>
                  <a:schemeClr val="accent3"/>
                </a:solidFill>
                <a:latin typeface="Arial" panose="020B0604020202020204" pitchFamily="34" charset="0"/>
                <a:sym typeface="Arial" panose="020B0604020202020204" pitchFamily="34" charset="0"/>
              </a:rPr>
              <a:t>Design and structure of our partnership</a:t>
            </a:r>
            <a:endParaRPr lang="en-NZ" sz="2200" dirty="0">
              <a:solidFill>
                <a:schemeClr val="accent4"/>
              </a:solidFill>
              <a:latin typeface="Arial" panose="020B0604020202020204" pitchFamily="34" charset="0"/>
              <a:sym typeface="Arial" panose="020B0604020202020204" pitchFamily="34" charset="0"/>
            </a:endParaRPr>
          </a:p>
        </p:txBody>
      </p:sp>
      <p:sp>
        <p:nvSpPr>
          <p:cNvPr id="7" name="TextBox 6">
            <a:extLst>
              <a:ext uri="{FF2B5EF4-FFF2-40B4-BE49-F238E27FC236}">
                <a16:creationId xmlns:a16="http://schemas.microsoft.com/office/drawing/2014/main" id="{F624412E-7012-46B5-9ECF-D7F0F78A5784}"/>
              </a:ext>
            </a:extLst>
          </p:cNvPr>
          <p:cNvSpPr txBox="1">
            <a:spLocks/>
          </p:cNvSpPr>
          <p:nvPr/>
        </p:nvSpPr>
        <p:spPr>
          <a:xfrm>
            <a:off x="8485011" y="4579147"/>
            <a:ext cx="3336876" cy="174762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2000" b="1" dirty="0">
                <a:solidFill>
                  <a:schemeClr val="bg1"/>
                </a:solidFill>
                <a:cs typeface="+mn-cs"/>
              </a:rPr>
              <a:t>We are committed to our vision, and believe this structure is unique in the Blues System and will best serve BCBSVT subscribers</a:t>
            </a:r>
          </a:p>
        </p:txBody>
      </p:sp>
      <p:sp>
        <p:nvSpPr>
          <p:cNvPr id="21" name="Slide Number">
            <a:extLst>
              <a:ext uri="{FF2B5EF4-FFF2-40B4-BE49-F238E27FC236}">
                <a16:creationId xmlns:a16="http://schemas.microsoft.com/office/drawing/2014/main" id="{BFD03095-BE43-472F-953E-3F14B3EC4095}"/>
              </a:ext>
            </a:extLst>
          </p:cNvPr>
          <p:cNvSpPr>
            <a:spLocks noChangeArrowheads="1"/>
          </p:cNvSpPr>
          <p:nvPr>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buClr>
                <a:schemeClr val="tx2"/>
              </a:buClr>
              <a:defRPr/>
            </a:pPr>
            <a:fld id="{4ABDCABE-3F10-B64C-92F1-862014417034}" type="slidenum">
              <a:rPr lang="en-US" sz="900" b="0" smtClean="0">
                <a:solidFill>
                  <a:schemeClr val="tx2"/>
                </a:solidFill>
                <a:latin typeface="+mn-lt"/>
                <a:ea typeface="+mn-ea"/>
                <a:cs typeface="Arial" panose="020B0604020202020204" pitchFamily="34" charset="0"/>
              </a:rPr>
              <a:pPr algn="r" defTabSz="610744" rtl="0" fontAlgn="auto">
                <a:spcBef>
                  <a:spcPts val="0"/>
                </a:spcBef>
                <a:spcAft>
                  <a:spcPts val="0"/>
                </a:spcAft>
                <a:buClr>
                  <a:schemeClr val="tx2"/>
                </a:buClr>
                <a:defRPr/>
              </a:pPr>
              <a:t>11</a:t>
            </a:fld>
            <a:endParaRPr lang="en-US" sz="900" b="0" dirty="0">
              <a:solidFill>
                <a:schemeClr val="tx2"/>
              </a:solidFill>
              <a:latin typeface="+mn-lt"/>
              <a:ea typeface="+mn-ea"/>
              <a:cs typeface="Arial" panose="020B0604020202020204" pitchFamily="34" charset="0"/>
            </a:endParaRPr>
          </a:p>
        </p:txBody>
      </p:sp>
      <p:cxnSp>
        <p:nvCxnSpPr>
          <p:cNvPr id="24" name="LineBasicStrong 26">
            <a:extLst>
              <a:ext uri="{FF2B5EF4-FFF2-40B4-BE49-F238E27FC236}">
                <a16:creationId xmlns:a16="http://schemas.microsoft.com/office/drawing/2014/main" id="{67B184CF-18DB-46BD-90B3-2CA91E7C6FCF}"/>
              </a:ext>
            </a:extLst>
          </p:cNvPr>
          <p:cNvCxnSpPr>
            <a:cxnSpLocks/>
          </p:cNvCxnSpPr>
          <p:nvPr>
            <p:custDataLst>
              <p:tags r:id="rId5"/>
            </p:custDataLst>
          </p:nvPr>
        </p:nvCxnSpPr>
        <p:spPr>
          <a:xfrm>
            <a:off x="8602923" y="4509417"/>
            <a:ext cx="3228169" cy="0"/>
          </a:xfrm>
          <a:prstGeom prst="straightConnector1">
            <a:avLst/>
          </a:prstGeom>
          <a:ln w="19050" cap="flat">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A8E977A3-FFD4-4A39-B977-AD7108B1AB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47066" y="1673354"/>
            <a:ext cx="3156910" cy="2483180"/>
          </a:xfrm>
          <a:prstGeom prst="rect">
            <a:avLst/>
          </a:prstGeom>
        </p:spPr>
      </p:pic>
    </p:spTree>
    <p:extLst>
      <p:ext uri="{BB962C8B-B14F-4D97-AF65-F5344CB8AC3E}">
        <p14:creationId xmlns:p14="http://schemas.microsoft.com/office/powerpoint/2010/main" val="143399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CE5A4D72-55B7-47E4-382F-92D0BC2D1EA4}"/>
              </a:ext>
            </a:extLst>
          </p:cNvPr>
          <p:cNvGraphicFramePr>
            <a:graphicFrameLocks noChangeAspect="1"/>
          </p:cNvGraphicFramePr>
          <p:nvPr>
            <p:custDataLst>
              <p:tags r:id="rId1"/>
            </p:custDataLst>
            <p:extLst>
              <p:ext uri="{D42A27DB-BD31-4B8C-83A1-F6EECF244321}">
                <p14:modId xmlns:p14="http://schemas.microsoft.com/office/powerpoint/2010/main" val="3194895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73" imgH="473" progId="TCLayout.ActiveDocument.1">
                  <p:embed/>
                </p:oleObj>
              </mc:Choice>
              <mc:Fallback>
                <p:oleObj name="think-cell Slide" r:id="rId7" imgW="473" imgH="473" progId="TCLayout.ActiveDocument.1">
                  <p:embed/>
                  <p:pic>
                    <p:nvPicPr>
                      <p:cNvPr id="5" name="Object 6" hidden="1">
                        <a:extLst>
                          <a:ext uri="{FF2B5EF4-FFF2-40B4-BE49-F238E27FC236}">
                            <a16:creationId xmlns:a16="http://schemas.microsoft.com/office/drawing/2014/main" id="{CE5A4D72-55B7-47E4-382F-92D0BC2D1EA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7BD46AC-7F47-ED60-C455-8E68B43DEEE8}"/>
              </a:ext>
            </a:extLst>
          </p:cNvPr>
          <p:cNvSpPr>
            <a:spLocks noGrp="1"/>
          </p:cNvSpPr>
          <p:nvPr>
            <p:ph type="title"/>
          </p:nvPr>
        </p:nvSpPr>
        <p:spPr>
          <a:xfrm>
            <a:off x="554736" y="396030"/>
            <a:ext cx="11082528"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Our partnership has a strong value proposition for BCBSVT and Vermonters</a:t>
            </a:r>
          </a:p>
        </p:txBody>
      </p:sp>
      <p:sp>
        <p:nvSpPr>
          <p:cNvPr id="252" name="TextBox 251">
            <a:extLst>
              <a:ext uri="{FF2B5EF4-FFF2-40B4-BE49-F238E27FC236}">
                <a16:creationId xmlns:a16="http://schemas.microsoft.com/office/drawing/2014/main" id="{0DDF64D6-C6DF-FED2-099F-7B689217108D}"/>
              </a:ext>
            </a:extLst>
          </p:cNvPr>
          <p:cNvSpPr txBox="1">
            <a:spLocks/>
          </p:cNvSpPr>
          <p:nvPr/>
        </p:nvSpPr>
        <p:spPr>
          <a:xfrm>
            <a:off x="8429076" y="1513560"/>
            <a:ext cx="3215529"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None/>
              <a:defRPr sz="2200" b="1">
                <a:solidFill>
                  <a:schemeClr val="accent3"/>
                </a:solidFill>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Business case</a:t>
            </a:r>
          </a:p>
        </p:txBody>
      </p:sp>
      <p:sp>
        <p:nvSpPr>
          <p:cNvPr id="268" name="TextBox 267">
            <a:extLst>
              <a:ext uri="{FF2B5EF4-FFF2-40B4-BE49-F238E27FC236}">
                <a16:creationId xmlns:a16="http://schemas.microsoft.com/office/drawing/2014/main" id="{36D48F97-EDB1-D28C-DEA4-E779711D401C}"/>
              </a:ext>
            </a:extLst>
          </p:cNvPr>
          <p:cNvSpPr txBox="1">
            <a:spLocks/>
          </p:cNvSpPr>
          <p:nvPr>
            <p:custDataLst>
              <p:tags r:id="rId2"/>
            </p:custDataLst>
          </p:nvPr>
        </p:nvSpPr>
        <p:spPr>
          <a:xfrm>
            <a:off x="8429075" y="1974547"/>
            <a:ext cx="3215529" cy="3147015"/>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Aft>
                <a:spcPts val="1500"/>
              </a:spcAft>
            </a:pPr>
            <a:r>
              <a:rPr lang="en-US" b="1" dirty="0"/>
              <a:t>Affiliation adds substantial value </a:t>
            </a:r>
            <a:r>
              <a:rPr lang="en-US" dirty="0"/>
              <a:t>through technology and scale for Vermonters, and allows BCBSVT to avoid the technology investment</a:t>
            </a:r>
          </a:p>
          <a:p>
            <a:pPr lvl="1">
              <a:spcAft>
                <a:spcPts val="1500"/>
              </a:spcAft>
            </a:pPr>
            <a:r>
              <a:rPr lang="en-US" dirty="0"/>
              <a:t>Additionally, the affiliation </a:t>
            </a:r>
            <a:r>
              <a:rPr lang="en-US" b="1" dirty="0"/>
              <a:t>will not impact the positions of most BCBSVT employees </a:t>
            </a:r>
            <a:r>
              <a:rPr lang="en-US" dirty="0"/>
              <a:t>and will not require employees to relocate to the state of Michigan. BCBSVT employees are critical to success of affiliation. </a:t>
            </a:r>
          </a:p>
        </p:txBody>
      </p:sp>
      <p:cxnSp>
        <p:nvCxnSpPr>
          <p:cNvPr id="29" name="LineBasicStrong 26">
            <a:extLst>
              <a:ext uri="{FF2B5EF4-FFF2-40B4-BE49-F238E27FC236}">
                <a16:creationId xmlns:a16="http://schemas.microsoft.com/office/drawing/2014/main" id="{DC4951E0-198A-5BD2-CA08-43A2FE01C8B4}"/>
              </a:ext>
            </a:extLst>
          </p:cNvPr>
          <p:cNvCxnSpPr>
            <a:cxnSpLocks/>
          </p:cNvCxnSpPr>
          <p:nvPr>
            <p:custDataLst>
              <p:tags r:id="rId3"/>
            </p:custDataLst>
          </p:nvPr>
        </p:nvCxnSpPr>
        <p:spPr>
          <a:xfrm>
            <a:off x="8429076" y="1858659"/>
            <a:ext cx="3215529" cy="0"/>
          </a:xfrm>
          <a:prstGeom prst="straightConnector1">
            <a:avLst/>
          </a:prstGeom>
          <a:ln w="19050" cap="flat">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D34E31F7-404B-7F05-1877-DD1B584F7BC4}"/>
              </a:ext>
            </a:extLst>
          </p:cNvPr>
          <p:cNvSpPr txBox="1">
            <a:spLocks/>
          </p:cNvSpPr>
          <p:nvPr/>
        </p:nvSpPr>
        <p:spPr>
          <a:xfrm>
            <a:off x="558333" y="1513560"/>
            <a:ext cx="3294576" cy="30777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None/>
              <a:defRPr sz="2000" b="1">
                <a:solidFill>
                  <a:schemeClr val="accent3"/>
                </a:solidFill>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Value of our partnership</a:t>
            </a:r>
          </a:p>
        </p:txBody>
      </p:sp>
      <p:sp>
        <p:nvSpPr>
          <p:cNvPr id="225" name="TextBox 224">
            <a:extLst>
              <a:ext uri="{FF2B5EF4-FFF2-40B4-BE49-F238E27FC236}">
                <a16:creationId xmlns:a16="http://schemas.microsoft.com/office/drawing/2014/main" id="{86EF5284-1E5C-CD5F-B37A-E8DA0378B6FD}"/>
              </a:ext>
            </a:extLst>
          </p:cNvPr>
          <p:cNvSpPr txBox="1">
            <a:spLocks/>
          </p:cNvSpPr>
          <p:nvPr/>
        </p:nvSpPr>
        <p:spPr>
          <a:xfrm>
            <a:off x="558331" y="1974547"/>
            <a:ext cx="3294577"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latin typeface="+mj-lt"/>
              </a:rPr>
              <a:t>We are stronger together than we are apart</a:t>
            </a:r>
          </a:p>
        </p:txBody>
      </p:sp>
      <p:sp>
        <p:nvSpPr>
          <p:cNvPr id="226" name="TextBox 225">
            <a:extLst>
              <a:ext uri="{FF2B5EF4-FFF2-40B4-BE49-F238E27FC236}">
                <a16:creationId xmlns:a16="http://schemas.microsoft.com/office/drawing/2014/main" id="{8A5D23D0-AE03-D2DF-0B23-478ADA9F1CD7}"/>
              </a:ext>
            </a:extLst>
          </p:cNvPr>
          <p:cNvSpPr txBox="1">
            <a:spLocks/>
          </p:cNvSpPr>
          <p:nvPr/>
        </p:nvSpPr>
        <p:spPr>
          <a:xfrm>
            <a:off x="4300541" y="1974547"/>
            <a:ext cx="3294577"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solidFill>
                  <a:srgbClr val="000000"/>
                </a:solidFill>
                <a:effectLst/>
                <a:latin typeface="+mj-lt"/>
                <a:ea typeface="Calibri" panose="020F0502020204030204" pitchFamily="34" charset="0"/>
              </a:rPr>
              <a:t>We are </a:t>
            </a:r>
            <a:r>
              <a:rPr lang="en-US" b="1" dirty="0">
                <a:solidFill>
                  <a:srgbClr val="000000"/>
                </a:solidFill>
                <a:latin typeface="+mj-lt"/>
                <a:ea typeface="Calibri" panose="020F0502020204030204" pitchFamily="34" charset="0"/>
              </a:rPr>
              <a:t>l</a:t>
            </a:r>
            <a:r>
              <a:rPr lang="en-US" b="1" dirty="0">
                <a:solidFill>
                  <a:srgbClr val="000000"/>
                </a:solidFill>
                <a:effectLst/>
                <a:latin typeface="+mj-lt"/>
                <a:ea typeface="Calibri" panose="020F0502020204030204" pitchFamily="34" charset="0"/>
              </a:rPr>
              <a:t>aunching a new </a:t>
            </a:r>
            <a:r>
              <a:rPr lang="en-US" b="1" dirty="0">
                <a:solidFill>
                  <a:srgbClr val="000000"/>
                </a:solidFill>
                <a:latin typeface="+mj-lt"/>
                <a:ea typeface="Calibri" panose="020F0502020204030204" pitchFamily="34" charset="0"/>
              </a:rPr>
              <a:t>w</a:t>
            </a:r>
            <a:r>
              <a:rPr lang="en-US" b="1" dirty="0">
                <a:solidFill>
                  <a:srgbClr val="000000"/>
                </a:solidFill>
                <a:effectLst/>
                <a:latin typeface="+mj-lt"/>
                <a:ea typeface="Calibri" panose="020F0502020204030204" pitchFamily="34" charset="0"/>
              </a:rPr>
              <a:t>ay for Blue </a:t>
            </a:r>
            <a:r>
              <a:rPr lang="en-US" b="1" dirty="0">
                <a:solidFill>
                  <a:srgbClr val="000000"/>
                </a:solidFill>
                <a:latin typeface="+mj-lt"/>
                <a:ea typeface="Calibri" panose="020F0502020204030204" pitchFamily="34" charset="0"/>
              </a:rPr>
              <a:t>p</a:t>
            </a:r>
            <a:r>
              <a:rPr lang="en-US" b="1" dirty="0">
                <a:solidFill>
                  <a:srgbClr val="000000"/>
                </a:solidFill>
                <a:effectLst/>
                <a:latin typeface="+mj-lt"/>
                <a:ea typeface="Calibri" panose="020F0502020204030204" pitchFamily="34" charset="0"/>
              </a:rPr>
              <a:t>lans to </a:t>
            </a:r>
            <a:r>
              <a:rPr lang="en-US" b="1" dirty="0">
                <a:solidFill>
                  <a:srgbClr val="000000"/>
                </a:solidFill>
                <a:latin typeface="+mj-lt"/>
                <a:ea typeface="Calibri" panose="020F0502020204030204" pitchFamily="34" charset="0"/>
              </a:rPr>
              <a:t>work together</a:t>
            </a:r>
            <a:endParaRPr lang="en-US" b="1" dirty="0">
              <a:latin typeface="+mj-lt"/>
            </a:endParaRPr>
          </a:p>
        </p:txBody>
      </p:sp>
      <p:sp>
        <p:nvSpPr>
          <p:cNvPr id="227" name="TextBox 226">
            <a:extLst>
              <a:ext uri="{FF2B5EF4-FFF2-40B4-BE49-F238E27FC236}">
                <a16:creationId xmlns:a16="http://schemas.microsoft.com/office/drawing/2014/main" id="{F3506F5A-2D11-C5F5-3C24-A16007BA0B01}"/>
              </a:ext>
            </a:extLst>
          </p:cNvPr>
          <p:cNvSpPr txBox="1">
            <a:spLocks/>
          </p:cNvSpPr>
          <p:nvPr/>
        </p:nvSpPr>
        <p:spPr>
          <a:xfrm>
            <a:off x="4300543" y="3575423"/>
            <a:ext cx="3294576"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solidFill>
                  <a:srgbClr val="000000"/>
                </a:solidFill>
                <a:effectLst/>
                <a:latin typeface="+mj-lt"/>
                <a:ea typeface="Calibri" panose="020F0502020204030204" pitchFamily="34" charset="0"/>
              </a:rPr>
              <a:t>We share the values of non-profit </a:t>
            </a:r>
            <a:r>
              <a:rPr lang="en-US" b="1" dirty="0">
                <a:solidFill>
                  <a:srgbClr val="000000"/>
                </a:solidFill>
                <a:latin typeface="+mj-lt"/>
                <a:ea typeface="Calibri" panose="020F0502020204030204" pitchFamily="34" charset="0"/>
              </a:rPr>
              <a:t>h</a:t>
            </a:r>
            <a:r>
              <a:rPr lang="en-US" b="1" dirty="0">
                <a:solidFill>
                  <a:srgbClr val="000000"/>
                </a:solidFill>
                <a:effectLst/>
                <a:latin typeface="+mj-lt"/>
                <a:ea typeface="Calibri" panose="020F0502020204030204" pitchFamily="34" charset="0"/>
              </a:rPr>
              <a:t>ealthcare</a:t>
            </a:r>
            <a:endParaRPr lang="en-US" b="1" dirty="0">
              <a:latin typeface="+mj-lt"/>
            </a:endParaRPr>
          </a:p>
        </p:txBody>
      </p:sp>
      <p:sp>
        <p:nvSpPr>
          <p:cNvPr id="228" name="TextBox 227">
            <a:extLst>
              <a:ext uri="{FF2B5EF4-FFF2-40B4-BE49-F238E27FC236}">
                <a16:creationId xmlns:a16="http://schemas.microsoft.com/office/drawing/2014/main" id="{5819BFB5-2451-4373-7F5E-D6349C512038}"/>
              </a:ext>
            </a:extLst>
          </p:cNvPr>
          <p:cNvSpPr txBox="1">
            <a:spLocks/>
          </p:cNvSpPr>
          <p:nvPr/>
        </p:nvSpPr>
        <p:spPr>
          <a:xfrm>
            <a:off x="558333" y="3579538"/>
            <a:ext cx="3294576"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solidFill>
                  <a:srgbClr val="000000"/>
                </a:solidFill>
                <a:effectLst/>
                <a:latin typeface="+mj-lt"/>
                <a:ea typeface="Calibri" panose="020F0502020204030204" pitchFamily="34" charset="0"/>
              </a:rPr>
              <a:t>Our customers, members and communities </a:t>
            </a:r>
            <a:r>
              <a:rPr lang="en-US" b="1" dirty="0">
                <a:solidFill>
                  <a:srgbClr val="000000"/>
                </a:solidFill>
                <a:latin typeface="+mj-lt"/>
                <a:ea typeface="Calibri" panose="020F0502020204030204" pitchFamily="34" charset="0"/>
              </a:rPr>
              <a:t>w</a:t>
            </a:r>
            <a:r>
              <a:rPr lang="en-US" b="1" dirty="0">
                <a:solidFill>
                  <a:srgbClr val="000000"/>
                </a:solidFill>
                <a:effectLst/>
                <a:latin typeface="+mj-lt"/>
                <a:ea typeface="Calibri" panose="020F0502020204030204" pitchFamily="34" charset="0"/>
              </a:rPr>
              <a:t>ill benefit</a:t>
            </a:r>
            <a:endParaRPr lang="en-US" b="1" dirty="0">
              <a:latin typeface="+mj-lt"/>
            </a:endParaRPr>
          </a:p>
        </p:txBody>
      </p:sp>
      <p:sp>
        <p:nvSpPr>
          <p:cNvPr id="229" name="TextBox 228">
            <a:extLst>
              <a:ext uri="{FF2B5EF4-FFF2-40B4-BE49-F238E27FC236}">
                <a16:creationId xmlns:a16="http://schemas.microsoft.com/office/drawing/2014/main" id="{BF7692ED-3E60-20A8-C171-80691AE14FC5}"/>
              </a:ext>
            </a:extLst>
          </p:cNvPr>
          <p:cNvSpPr txBox="1">
            <a:spLocks/>
          </p:cNvSpPr>
          <p:nvPr/>
        </p:nvSpPr>
        <p:spPr>
          <a:xfrm>
            <a:off x="554736" y="4976063"/>
            <a:ext cx="3298332"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solidFill>
                  <a:srgbClr val="000000"/>
                </a:solidFill>
                <a:effectLst/>
                <a:latin typeface="+mj-lt"/>
                <a:ea typeface="Calibri" panose="020F0502020204030204" pitchFamily="34" charset="0"/>
              </a:rPr>
              <a:t>We are grounded in – and </a:t>
            </a:r>
            <a:r>
              <a:rPr lang="en-US" b="1" dirty="0">
                <a:solidFill>
                  <a:srgbClr val="000000"/>
                </a:solidFill>
                <a:latin typeface="+mj-lt"/>
                <a:ea typeface="Calibri" panose="020F0502020204030204" pitchFamily="34" charset="0"/>
              </a:rPr>
              <a:t>w</a:t>
            </a:r>
            <a:r>
              <a:rPr lang="en-US" b="1" dirty="0">
                <a:solidFill>
                  <a:srgbClr val="000000"/>
                </a:solidFill>
                <a:effectLst/>
                <a:latin typeface="+mj-lt"/>
                <a:ea typeface="Calibri" panose="020F0502020204030204" pitchFamily="34" charset="0"/>
              </a:rPr>
              <a:t>ill </a:t>
            </a:r>
            <a:r>
              <a:rPr lang="en-US" b="1" dirty="0">
                <a:solidFill>
                  <a:srgbClr val="000000"/>
                </a:solidFill>
                <a:latin typeface="+mj-lt"/>
                <a:ea typeface="Calibri" panose="020F0502020204030204" pitchFamily="34" charset="0"/>
              </a:rPr>
              <a:t>r</a:t>
            </a:r>
            <a:r>
              <a:rPr lang="en-US" b="1" dirty="0">
                <a:solidFill>
                  <a:srgbClr val="000000"/>
                </a:solidFill>
                <a:effectLst/>
                <a:latin typeface="+mj-lt"/>
                <a:ea typeface="Calibri" panose="020F0502020204030204" pitchFamily="34" charset="0"/>
              </a:rPr>
              <a:t>emain in – </a:t>
            </a:r>
            <a:r>
              <a:rPr lang="en-US" b="1" dirty="0">
                <a:solidFill>
                  <a:srgbClr val="000000"/>
                </a:solidFill>
                <a:latin typeface="+mj-lt"/>
                <a:ea typeface="Calibri" panose="020F0502020204030204" pitchFamily="34" charset="0"/>
              </a:rPr>
              <a:t>o</a:t>
            </a:r>
            <a:r>
              <a:rPr lang="en-US" b="1" dirty="0">
                <a:solidFill>
                  <a:srgbClr val="000000"/>
                </a:solidFill>
                <a:effectLst/>
                <a:latin typeface="+mj-lt"/>
                <a:ea typeface="Calibri" panose="020F0502020204030204" pitchFamily="34" charset="0"/>
              </a:rPr>
              <a:t>ur </a:t>
            </a:r>
            <a:r>
              <a:rPr lang="en-US" b="1" dirty="0">
                <a:solidFill>
                  <a:srgbClr val="000000"/>
                </a:solidFill>
                <a:latin typeface="+mj-lt"/>
                <a:ea typeface="Calibri" panose="020F0502020204030204" pitchFamily="34" charset="0"/>
              </a:rPr>
              <a:t>c</a:t>
            </a:r>
            <a:r>
              <a:rPr lang="en-US" b="1" dirty="0">
                <a:solidFill>
                  <a:srgbClr val="000000"/>
                </a:solidFill>
                <a:effectLst/>
                <a:latin typeface="+mj-lt"/>
                <a:ea typeface="Calibri" panose="020F0502020204030204" pitchFamily="34" charset="0"/>
              </a:rPr>
              <a:t>ommunities</a:t>
            </a:r>
            <a:endParaRPr lang="en-US" b="1" dirty="0">
              <a:latin typeface="+mj-lt"/>
            </a:endParaRPr>
          </a:p>
        </p:txBody>
      </p:sp>
      <p:sp>
        <p:nvSpPr>
          <p:cNvPr id="230" name="TextBox 229">
            <a:extLst>
              <a:ext uri="{FF2B5EF4-FFF2-40B4-BE49-F238E27FC236}">
                <a16:creationId xmlns:a16="http://schemas.microsoft.com/office/drawing/2014/main" id="{71CA27C8-DEDC-20AF-A18D-91F86ED88066}"/>
              </a:ext>
            </a:extLst>
          </p:cNvPr>
          <p:cNvSpPr txBox="1">
            <a:spLocks/>
          </p:cNvSpPr>
          <p:nvPr/>
        </p:nvSpPr>
        <p:spPr>
          <a:xfrm>
            <a:off x="4300542" y="5222285"/>
            <a:ext cx="3294578"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solidFill>
                  <a:srgbClr val="000000"/>
                </a:solidFill>
                <a:effectLst/>
                <a:latin typeface="+mj-lt"/>
                <a:ea typeface="Calibri" panose="020F0502020204030204" pitchFamily="34" charset="0"/>
              </a:rPr>
              <a:t>Our </a:t>
            </a:r>
            <a:r>
              <a:rPr lang="en-US" b="1" dirty="0">
                <a:solidFill>
                  <a:srgbClr val="000000"/>
                </a:solidFill>
                <a:latin typeface="+mj-lt"/>
                <a:ea typeface="Calibri" panose="020F0502020204030204" pitchFamily="34" charset="0"/>
              </a:rPr>
              <a:t>e</a:t>
            </a:r>
            <a:r>
              <a:rPr lang="en-US" b="1" dirty="0">
                <a:solidFill>
                  <a:srgbClr val="000000"/>
                </a:solidFill>
                <a:effectLst/>
                <a:latin typeface="+mj-lt"/>
                <a:ea typeface="Calibri" panose="020F0502020204030204" pitchFamily="34" charset="0"/>
              </a:rPr>
              <a:t>mployees </a:t>
            </a:r>
            <a:r>
              <a:rPr lang="en-US" b="1" dirty="0">
                <a:solidFill>
                  <a:srgbClr val="000000"/>
                </a:solidFill>
                <a:latin typeface="+mj-lt"/>
                <a:ea typeface="Calibri" panose="020F0502020204030204" pitchFamily="34" charset="0"/>
              </a:rPr>
              <a:t>w</a:t>
            </a:r>
            <a:r>
              <a:rPr lang="en-US" b="1" dirty="0">
                <a:solidFill>
                  <a:srgbClr val="000000"/>
                </a:solidFill>
                <a:effectLst/>
                <a:latin typeface="+mj-lt"/>
                <a:ea typeface="Calibri" panose="020F0502020204030204" pitchFamily="34" charset="0"/>
              </a:rPr>
              <a:t>ill </a:t>
            </a:r>
            <a:r>
              <a:rPr lang="en-US" b="1" dirty="0">
                <a:solidFill>
                  <a:srgbClr val="000000"/>
                </a:solidFill>
                <a:latin typeface="+mj-lt"/>
                <a:ea typeface="Calibri" panose="020F0502020204030204" pitchFamily="34" charset="0"/>
              </a:rPr>
              <a:t>b</a:t>
            </a:r>
            <a:r>
              <a:rPr lang="en-US" b="1" dirty="0">
                <a:solidFill>
                  <a:srgbClr val="000000"/>
                </a:solidFill>
                <a:effectLst/>
                <a:latin typeface="+mj-lt"/>
                <a:ea typeface="Calibri" panose="020F0502020204030204" pitchFamily="34" charset="0"/>
              </a:rPr>
              <a:t>enefit </a:t>
            </a:r>
            <a:endParaRPr lang="en-US" b="1" dirty="0">
              <a:latin typeface="+mj-lt"/>
            </a:endParaRPr>
          </a:p>
        </p:txBody>
      </p:sp>
      <p:cxnSp>
        <p:nvCxnSpPr>
          <p:cNvPr id="231" name="LineBasicStrong 26">
            <a:extLst>
              <a:ext uri="{FF2B5EF4-FFF2-40B4-BE49-F238E27FC236}">
                <a16:creationId xmlns:a16="http://schemas.microsoft.com/office/drawing/2014/main" id="{D8434A8A-310E-F6AD-09FF-CA8247EA065D}"/>
              </a:ext>
            </a:extLst>
          </p:cNvPr>
          <p:cNvCxnSpPr>
            <a:cxnSpLocks/>
          </p:cNvCxnSpPr>
          <p:nvPr>
            <p:custDataLst>
              <p:tags r:id="rId4"/>
            </p:custDataLst>
          </p:nvPr>
        </p:nvCxnSpPr>
        <p:spPr>
          <a:xfrm>
            <a:off x="554736" y="1858659"/>
            <a:ext cx="7040382" cy="0"/>
          </a:xfrm>
          <a:prstGeom prst="straightConnector1">
            <a:avLst/>
          </a:prstGeom>
          <a:ln w="19050" cap="flat">
            <a:solidFill>
              <a:schemeClr val="accent4"/>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F3F6C80F-77FD-6582-3CEF-637E16F3CB62}"/>
              </a:ext>
            </a:extLst>
          </p:cNvPr>
          <p:cNvSpPr txBox="1"/>
          <p:nvPr/>
        </p:nvSpPr>
        <p:spPr>
          <a:xfrm>
            <a:off x="558331" y="2514525"/>
            <a:ext cx="3294577" cy="861774"/>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By partnering, sharing resources, expertise and technology, we can bring innovative solutions to our members, customers, providers and communities. </a:t>
            </a:r>
          </a:p>
        </p:txBody>
      </p:sp>
      <p:sp>
        <p:nvSpPr>
          <p:cNvPr id="234" name="TextBox 233">
            <a:extLst>
              <a:ext uri="{FF2B5EF4-FFF2-40B4-BE49-F238E27FC236}">
                <a16:creationId xmlns:a16="http://schemas.microsoft.com/office/drawing/2014/main" id="{9F44FFAF-376B-F0AB-A5A5-1EF858386406}"/>
              </a:ext>
            </a:extLst>
          </p:cNvPr>
          <p:cNvSpPr txBox="1"/>
          <p:nvPr/>
        </p:nvSpPr>
        <p:spPr>
          <a:xfrm>
            <a:off x="4300542" y="2514525"/>
            <a:ext cx="3294577" cy="861774"/>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4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This partnership between two mission-driven organizations puts high-quality care first, while sustaining our unique local character and commitments. </a:t>
            </a:r>
          </a:p>
        </p:txBody>
      </p:sp>
      <p:sp>
        <p:nvSpPr>
          <p:cNvPr id="235" name="TextBox 234">
            <a:extLst>
              <a:ext uri="{FF2B5EF4-FFF2-40B4-BE49-F238E27FC236}">
                <a16:creationId xmlns:a16="http://schemas.microsoft.com/office/drawing/2014/main" id="{D7979A3A-DE8A-2015-42E5-7B92862CE07B}"/>
              </a:ext>
            </a:extLst>
          </p:cNvPr>
          <p:cNvSpPr txBox="1"/>
          <p:nvPr/>
        </p:nvSpPr>
        <p:spPr>
          <a:xfrm>
            <a:off x="4300543" y="4130608"/>
            <a:ext cx="3294575" cy="64633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4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We share a philosophy and approach to how healthcare should be: focused on the patient, not on profit margins. </a:t>
            </a:r>
          </a:p>
        </p:txBody>
      </p:sp>
      <p:sp>
        <p:nvSpPr>
          <p:cNvPr id="237" name="TextBox 236">
            <a:extLst>
              <a:ext uri="{FF2B5EF4-FFF2-40B4-BE49-F238E27FC236}">
                <a16:creationId xmlns:a16="http://schemas.microsoft.com/office/drawing/2014/main" id="{C1AF82E8-485D-F31B-8DB6-A5C66E9464B4}"/>
              </a:ext>
            </a:extLst>
          </p:cNvPr>
          <p:cNvSpPr txBox="1"/>
          <p:nvPr/>
        </p:nvSpPr>
        <p:spPr>
          <a:xfrm>
            <a:off x="558333" y="5531248"/>
            <a:ext cx="3294576" cy="861774"/>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4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Each of us has a deep and abiding commitment to advancing the health of our communities and reinvesting in them. Our partnership strengthens this.</a:t>
            </a:r>
          </a:p>
        </p:txBody>
      </p:sp>
      <p:sp>
        <p:nvSpPr>
          <p:cNvPr id="238" name="TextBox 237">
            <a:extLst>
              <a:ext uri="{FF2B5EF4-FFF2-40B4-BE49-F238E27FC236}">
                <a16:creationId xmlns:a16="http://schemas.microsoft.com/office/drawing/2014/main" id="{8955CC6C-480F-62C7-F6C9-E3BB0F5EEF83}"/>
              </a:ext>
            </a:extLst>
          </p:cNvPr>
          <p:cNvSpPr txBox="1"/>
          <p:nvPr/>
        </p:nvSpPr>
        <p:spPr>
          <a:xfrm>
            <a:off x="4300541" y="5531248"/>
            <a:ext cx="3294579" cy="64633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4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Our employees are the engine driving our shared success, and employees will remain rooted in the local communities.</a:t>
            </a:r>
          </a:p>
        </p:txBody>
      </p:sp>
      <p:grpSp>
        <p:nvGrpSpPr>
          <p:cNvPr id="2" name="ChevronBlue 13">
            <a:extLst>
              <a:ext uri="{FF2B5EF4-FFF2-40B4-BE49-F238E27FC236}">
                <a16:creationId xmlns:a16="http://schemas.microsoft.com/office/drawing/2014/main" id="{26FBE68E-36E2-4B25-99F6-983BA07775B0}"/>
              </a:ext>
            </a:extLst>
          </p:cNvPr>
          <p:cNvGrpSpPr>
            <a:grpSpLocks noChangeAspect="1"/>
          </p:cNvGrpSpPr>
          <p:nvPr>
            <p:custDataLst>
              <p:tags r:id="rId5"/>
            </p:custDataLst>
          </p:nvPr>
        </p:nvGrpSpPr>
        <p:grpSpPr>
          <a:xfrm>
            <a:off x="7931839" y="1728161"/>
            <a:ext cx="266053" cy="266053"/>
            <a:chOff x="1016000" y="1016000"/>
            <a:chExt cx="396228" cy="396228"/>
          </a:xfrm>
          <a:solidFill>
            <a:schemeClr val="accent3"/>
          </a:solidFill>
        </p:grpSpPr>
        <p:sp>
          <p:nvSpPr>
            <p:cNvPr id="4" name="Oval 3">
              <a:extLst>
                <a:ext uri="{FF2B5EF4-FFF2-40B4-BE49-F238E27FC236}">
                  <a16:creationId xmlns:a16="http://schemas.microsoft.com/office/drawing/2014/main" id="{A61735B2-15EE-3906-0E28-3807EF013EC1}"/>
                </a:ext>
              </a:extLst>
            </p:cNvPr>
            <p:cNvSpPr/>
            <p:nvPr/>
          </p:nvSpPr>
          <p:spPr>
            <a:xfrm>
              <a:off x="1016000" y="1016000"/>
              <a:ext cx="396228" cy="396228"/>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bg1"/>
                </a:solidFill>
                <a:latin typeface="+mj-lt"/>
              </a:endParaRPr>
            </a:p>
          </p:txBody>
        </p:sp>
        <p:pic>
          <p:nvPicPr>
            <p:cNvPr id="6" name="Graphic 5">
              <a:extLst>
                <a:ext uri="{FF2B5EF4-FFF2-40B4-BE49-F238E27FC236}">
                  <a16:creationId xmlns:a16="http://schemas.microsoft.com/office/drawing/2014/main" id="{AFDB92D7-4DB9-BA3D-594B-6DDBFA02A5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614" y="1023614"/>
              <a:ext cx="381000" cy="381000"/>
            </a:xfrm>
            <a:prstGeom prst="rect">
              <a:avLst/>
            </a:prstGeom>
          </p:spPr>
        </p:pic>
      </p:grpSp>
      <p:sp>
        <p:nvSpPr>
          <p:cNvPr id="7" name="TextBox 6">
            <a:extLst>
              <a:ext uri="{FF2B5EF4-FFF2-40B4-BE49-F238E27FC236}">
                <a16:creationId xmlns:a16="http://schemas.microsoft.com/office/drawing/2014/main" id="{3960A1E2-4CAC-413E-A793-7C1C7B091A5E}"/>
              </a:ext>
            </a:extLst>
          </p:cNvPr>
          <p:cNvSpPr txBox="1"/>
          <p:nvPr/>
        </p:nvSpPr>
        <p:spPr>
          <a:xfrm>
            <a:off x="554736" y="4130608"/>
            <a:ext cx="3294579" cy="646331"/>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40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We can evolve our services and innovate at a faster pace while remaining true to our character. </a:t>
            </a:r>
          </a:p>
        </p:txBody>
      </p:sp>
    </p:spTree>
    <p:extLst>
      <p:ext uri="{BB962C8B-B14F-4D97-AF65-F5344CB8AC3E}">
        <p14:creationId xmlns:p14="http://schemas.microsoft.com/office/powerpoint/2010/main" val="3332563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4F37610-DB9C-5F00-00DA-A3DE266ABFDA}"/>
              </a:ext>
            </a:extLst>
          </p:cNvPr>
          <p:cNvGraphicFramePr>
            <a:graphicFrameLocks noChangeAspect="1"/>
          </p:cNvGraphicFramePr>
          <p:nvPr>
            <p:custDataLst>
              <p:tags r:id="rId1"/>
            </p:custDataLst>
            <p:extLst>
              <p:ext uri="{D42A27DB-BD31-4B8C-83A1-F6EECF244321}">
                <p14:modId xmlns:p14="http://schemas.microsoft.com/office/powerpoint/2010/main" val="2703170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think-cell data - do not delete" hidden="1">
                        <a:extLst>
                          <a:ext uri="{FF2B5EF4-FFF2-40B4-BE49-F238E27FC236}">
                            <a16:creationId xmlns:a16="http://schemas.microsoft.com/office/drawing/2014/main" id="{14F37610-DB9C-5F00-00DA-A3DE266ABF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F52E56C-5546-4BCD-38E5-4CF44EBEC0E1}"/>
              </a:ext>
            </a:extLst>
          </p:cNvPr>
          <p:cNvSpPr>
            <a:spLocks noGrp="1"/>
          </p:cNvSpPr>
          <p:nvPr>
            <p:ph type="title"/>
          </p:nvPr>
        </p:nvSpPr>
        <p:spPr>
          <a:xfrm>
            <a:off x="554736" y="396030"/>
            <a:ext cx="11082528" cy="769441"/>
          </a:xfrm>
        </p:spPr>
        <p:txBody>
          <a:bodyPr vert="horz"/>
          <a:lstStyle/>
          <a:p>
            <a:r>
              <a:rPr lang="en-US" dirty="0"/>
              <a:t>We will continue working collaboratively to achieve our joint vision and ensure a successful partnership via an Integration Management Office</a:t>
            </a:r>
          </a:p>
        </p:txBody>
      </p:sp>
      <p:sp>
        <p:nvSpPr>
          <p:cNvPr id="42" name="Rectangle 41">
            <a:extLst>
              <a:ext uri="{FF2B5EF4-FFF2-40B4-BE49-F238E27FC236}">
                <a16:creationId xmlns:a16="http://schemas.microsoft.com/office/drawing/2014/main" id="{2ECB5F61-7C65-0305-1E7D-1EF011255D96}"/>
              </a:ext>
            </a:extLst>
          </p:cNvPr>
          <p:cNvSpPr/>
          <p:nvPr/>
        </p:nvSpPr>
        <p:spPr>
          <a:xfrm>
            <a:off x="1782480" y="1488699"/>
            <a:ext cx="8518516" cy="830997"/>
          </a:xfrm>
          <a:prstGeom prst="rect">
            <a:avLst/>
          </a:prstGeom>
        </p:spPr>
        <p:txBody>
          <a:bodyPr vert="horz" wrap="square" lIns="0" tIns="0" rIns="0" bIns="0" rtlCol="0" anchor="t" anchorCtr="0">
            <a:spAutoFit/>
          </a:bodyPr>
          <a:lstStyle/>
          <a:p>
            <a:pPr algn="ctr">
              <a:spcBef>
                <a:spcPts val="300"/>
              </a:spcBef>
              <a:spcAft>
                <a:spcPts val="300"/>
              </a:spcAft>
              <a:buClr>
                <a:schemeClr val="tx1"/>
              </a:buClr>
              <a:buSzPct val="100000"/>
            </a:pPr>
            <a:r>
              <a:rPr lang="en-US" b="1" dirty="0">
                <a:solidFill>
                  <a:schemeClr val="accent3"/>
                </a:solidFill>
                <a:latin typeface="Arial" panose="020B0604020202020204" pitchFamily="34" charset="0"/>
                <a:cs typeface="Arial" panose="020B0604020202020204" pitchFamily="34" charset="0"/>
              </a:rPr>
              <a:t>An Integration Management Office (IMO) was recently formed with equal representation from BCBSVT and BCBSM to create a structured, seamless, end-to-end integration process and deliver the Affiliation Value</a:t>
            </a:r>
          </a:p>
        </p:txBody>
      </p:sp>
      <p:sp>
        <p:nvSpPr>
          <p:cNvPr id="43" name="Rectangle 42">
            <a:extLst>
              <a:ext uri="{FF2B5EF4-FFF2-40B4-BE49-F238E27FC236}">
                <a16:creationId xmlns:a16="http://schemas.microsoft.com/office/drawing/2014/main" id="{D84129EC-D968-A9F5-9BE0-85D65B3A7B18}"/>
              </a:ext>
            </a:extLst>
          </p:cNvPr>
          <p:cNvSpPr/>
          <p:nvPr/>
        </p:nvSpPr>
        <p:spPr>
          <a:xfrm>
            <a:off x="1723894" y="2733792"/>
            <a:ext cx="8339550" cy="3160362"/>
          </a:xfrm>
          <a:prstGeom prst="rect">
            <a:avLst/>
          </a:prstGeom>
          <a:ln w="19050" cap="flat">
            <a:solidFill>
              <a:schemeClr val="accent4"/>
            </a:solidFill>
            <a:prstDash val="solid"/>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457189" fontAlgn="base">
              <a:spcBef>
                <a:spcPct val="0"/>
              </a:spcBef>
              <a:spcAft>
                <a:spcPct val="0"/>
              </a:spcAft>
            </a:pPr>
            <a:endParaRPr lang="en-US">
              <a:solidFill>
                <a:prstClr val="white"/>
              </a:solidFill>
              <a:latin typeface="Calibri"/>
            </a:endParaRPr>
          </a:p>
        </p:txBody>
      </p:sp>
      <p:sp>
        <p:nvSpPr>
          <p:cNvPr id="44" name="TextBox 43">
            <a:extLst>
              <a:ext uri="{FF2B5EF4-FFF2-40B4-BE49-F238E27FC236}">
                <a16:creationId xmlns:a16="http://schemas.microsoft.com/office/drawing/2014/main" id="{8F90C1D6-CF86-08F1-7958-9AF91C78159C}"/>
              </a:ext>
            </a:extLst>
          </p:cNvPr>
          <p:cNvSpPr txBox="1"/>
          <p:nvPr/>
        </p:nvSpPr>
        <p:spPr>
          <a:xfrm>
            <a:off x="4669991" y="2601081"/>
            <a:ext cx="2447357" cy="276999"/>
          </a:xfrm>
          <a:prstGeom prst="rect">
            <a:avLst/>
          </a:prstGeom>
          <a:solidFill>
            <a:schemeClr val="bg1"/>
          </a:solidFill>
        </p:spPr>
        <p:txBody>
          <a:bodyPr vert="horz" wrap="square" lIns="0" tIns="0" rIns="0" bIns="0" rtlCol="0" anchor="t" anchorCtr="0">
            <a:spAutoFit/>
          </a:bodyPr>
          <a:lstStyle>
            <a:defPPr>
              <a:defRPr lang="en-US"/>
            </a:defPPr>
            <a:lvl1pPr algn="ctr">
              <a:spcBef>
                <a:spcPts val="300"/>
              </a:spcBef>
              <a:spcAft>
                <a:spcPts val="300"/>
              </a:spcAft>
              <a:buClr>
                <a:schemeClr val="tx1"/>
              </a:buClr>
              <a:buSzPct val="100000"/>
              <a:defRPr b="1">
                <a:solidFill>
                  <a:schemeClr val="accent3"/>
                </a:solidFill>
                <a:latin typeface="Arial" panose="020B0604020202020204" pitchFamily="34" charset="0"/>
                <a:cs typeface="Arial" panose="020B0604020202020204" pitchFamily="34" charset="0"/>
              </a:defRPr>
            </a:lvl1pPr>
          </a:lstStyle>
          <a:p>
            <a:r>
              <a:rPr lang="en-US" dirty="0"/>
              <a:t>IMO OVERVIEW</a:t>
            </a:r>
          </a:p>
        </p:txBody>
      </p:sp>
      <p:sp>
        <p:nvSpPr>
          <p:cNvPr id="45" name="TextBox 44">
            <a:extLst>
              <a:ext uri="{FF2B5EF4-FFF2-40B4-BE49-F238E27FC236}">
                <a16:creationId xmlns:a16="http://schemas.microsoft.com/office/drawing/2014/main" id="{A0FA805C-48B3-6F15-03A1-BAD7CCD0E19B}"/>
              </a:ext>
            </a:extLst>
          </p:cNvPr>
          <p:cNvSpPr txBox="1"/>
          <p:nvPr/>
        </p:nvSpPr>
        <p:spPr>
          <a:xfrm>
            <a:off x="1995198" y="3040989"/>
            <a:ext cx="7829550" cy="2636619"/>
          </a:xfrm>
          <a:prstGeom prst="rect">
            <a:avLst/>
          </a:prstGeom>
        </p:spPr>
        <p:txBody>
          <a:bodyPr vert="horz" wrap="square" lIns="0" tIns="0" rIns="0" bIns="0" rtlCol="0">
            <a:spAutoFit/>
          </a:bodyPr>
          <a:lstStyle>
            <a:defPPr>
              <a:defRPr lang="en-US"/>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28600" lvl="1" indent="-228600">
              <a:lnSpc>
                <a:spcPct val="100000"/>
              </a:lnSpc>
              <a:spcBef>
                <a:spcPts val="0"/>
              </a:spcBef>
              <a:spcAft>
                <a:spcPts val="1500"/>
              </a:spcAft>
              <a:buClr>
                <a:schemeClr val="tx1"/>
              </a:buClr>
              <a:buSzPct val="110000"/>
              <a:buFont typeface="Wingdings" panose="05000000000000000000" pitchFamily="2" charset="2"/>
              <a:buChar char=""/>
              <a:defRPr sz="1600" b="1"/>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1000"/>
              </a:spcBef>
              <a:buFont typeface="Arial" panose="020B0604020202020204" pitchFamily="34" charset="0"/>
              <a:buChar char="•"/>
            </a:pPr>
            <a:r>
              <a:rPr lang="en" dirty="0">
                <a:sym typeface="Arial"/>
              </a:rPr>
              <a:t>Consists of BCBSVT and BCBSM employees and will be overseen by leaders with equal representation from both organizations</a:t>
            </a:r>
          </a:p>
          <a:p>
            <a:pPr marL="285750" indent="-285750">
              <a:spcBef>
                <a:spcPts val="1000"/>
              </a:spcBef>
              <a:buFont typeface="Arial" panose="020B0604020202020204" pitchFamily="34" charset="0"/>
              <a:buChar char="•"/>
            </a:pPr>
            <a:r>
              <a:rPr lang="en-US" dirty="0">
                <a:sym typeface="Arial"/>
              </a:rPr>
              <a:t>Collaborates to develop an integration plan that maximizes Affiliation Value captured</a:t>
            </a:r>
          </a:p>
          <a:p>
            <a:pPr marL="285750" indent="-285750">
              <a:spcBef>
                <a:spcPts val="1000"/>
              </a:spcBef>
              <a:buFont typeface="Arial" panose="020B0604020202020204" pitchFamily="34" charset="0"/>
              <a:buChar char="•"/>
            </a:pPr>
            <a:r>
              <a:rPr lang="en-US" dirty="0">
                <a:sym typeface="Arial"/>
              </a:rPr>
              <a:t>Leads integration governance and centralizes communication, escalation and stakeholder management</a:t>
            </a:r>
          </a:p>
          <a:p>
            <a:pPr marL="285750" indent="-285750">
              <a:spcBef>
                <a:spcPts val="1000"/>
              </a:spcBef>
              <a:buFont typeface="Arial" panose="020B0604020202020204" pitchFamily="34" charset="0"/>
              <a:buChar char="•"/>
            </a:pPr>
            <a:r>
              <a:rPr lang="en-US" dirty="0">
                <a:sym typeface="Arial"/>
              </a:rPr>
              <a:t>Ensures appropriate prioritization and resource alignment for integration efforts</a:t>
            </a:r>
          </a:p>
          <a:p>
            <a:pPr marL="285750" indent="-285750">
              <a:spcBef>
                <a:spcPts val="1000"/>
              </a:spcBef>
              <a:buFont typeface="Arial" panose="020B0604020202020204" pitchFamily="34" charset="0"/>
              <a:buChar char="•"/>
            </a:pPr>
            <a:r>
              <a:rPr lang="en-US" dirty="0">
                <a:sym typeface="Arial"/>
              </a:rPr>
              <a:t>Tracks Affiliation Value scorecard</a:t>
            </a:r>
          </a:p>
        </p:txBody>
      </p:sp>
      <p:grpSp>
        <p:nvGrpSpPr>
          <p:cNvPr id="2" name="Group 1">
            <a:extLst>
              <a:ext uri="{FF2B5EF4-FFF2-40B4-BE49-F238E27FC236}">
                <a16:creationId xmlns:a16="http://schemas.microsoft.com/office/drawing/2014/main" id="{6288531E-2E6E-6CA5-42D9-524B594E3143}"/>
              </a:ext>
            </a:extLst>
          </p:cNvPr>
          <p:cNvGrpSpPr/>
          <p:nvPr/>
        </p:nvGrpSpPr>
        <p:grpSpPr>
          <a:xfrm>
            <a:off x="1879053" y="6002790"/>
            <a:ext cx="8029232" cy="338554"/>
            <a:chOff x="1907870" y="6002790"/>
            <a:chExt cx="8029232" cy="338554"/>
          </a:xfrm>
        </p:grpSpPr>
        <p:sp>
          <p:nvSpPr>
            <p:cNvPr id="46" name="TextBox 45">
              <a:extLst>
                <a:ext uri="{FF2B5EF4-FFF2-40B4-BE49-F238E27FC236}">
                  <a16:creationId xmlns:a16="http://schemas.microsoft.com/office/drawing/2014/main" id="{8433E6D0-69D8-21B0-C31A-1A0E7D856BFE}"/>
                </a:ext>
              </a:extLst>
            </p:cNvPr>
            <p:cNvSpPr txBox="1"/>
            <p:nvPr/>
          </p:nvSpPr>
          <p:spPr>
            <a:xfrm>
              <a:off x="6116117" y="6002790"/>
              <a:ext cx="1571632" cy="338554"/>
            </a:xfrm>
            <a:prstGeom prst="rect">
              <a:avLst/>
            </a:prstGeom>
            <a:noFill/>
          </p:spPr>
          <p:txBody>
            <a:bodyPr wrap="square">
              <a:spAutoFit/>
            </a:bodyPr>
            <a:lstStyle/>
            <a:p>
              <a:pPr defTabSz="457189" fontAlgn="base">
                <a:spcBef>
                  <a:spcPts val="300"/>
                </a:spcBef>
                <a:spcAft>
                  <a:spcPts val="300"/>
                </a:spcAft>
              </a:pPr>
              <a:r>
                <a:rPr lang="en-US" sz="1600" b="1" dirty="0">
                  <a:solidFill>
                    <a:schemeClr val="bg1">
                      <a:lumMod val="50000"/>
                    </a:schemeClr>
                  </a:solidFill>
                  <a:latin typeface="Arial" panose="020B0604020202020204" pitchFamily="34" charset="0"/>
                  <a:ea typeface="MS PGothic"/>
                  <a:cs typeface="Arial" panose="020B0604020202020204" pitchFamily="34" charset="0"/>
                </a:rPr>
                <a:t>Coordination</a:t>
              </a:r>
            </a:p>
          </p:txBody>
        </p:sp>
        <p:sp>
          <p:nvSpPr>
            <p:cNvPr id="47" name="Flowchart: Connector 46">
              <a:extLst>
                <a:ext uri="{FF2B5EF4-FFF2-40B4-BE49-F238E27FC236}">
                  <a16:creationId xmlns:a16="http://schemas.microsoft.com/office/drawing/2014/main" id="{46B1248D-267D-5E40-D080-846A8969B780}"/>
                </a:ext>
              </a:extLst>
            </p:cNvPr>
            <p:cNvSpPr/>
            <p:nvPr/>
          </p:nvSpPr>
          <p:spPr>
            <a:xfrm>
              <a:off x="3527404" y="6129409"/>
              <a:ext cx="95250" cy="85316"/>
            </a:xfrm>
            <a:prstGeom prst="flowChartConnector">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Calibri"/>
              </a:endParaRPr>
            </a:p>
          </p:txBody>
        </p:sp>
        <p:sp>
          <p:nvSpPr>
            <p:cNvPr id="48" name="TextBox 47">
              <a:extLst>
                <a:ext uri="{FF2B5EF4-FFF2-40B4-BE49-F238E27FC236}">
                  <a16:creationId xmlns:a16="http://schemas.microsoft.com/office/drawing/2014/main" id="{8AB468AA-2267-99A6-6C14-ACC49F758804}"/>
                </a:ext>
              </a:extLst>
            </p:cNvPr>
            <p:cNvSpPr txBox="1"/>
            <p:nvPr/>
          </p:nvSpPr>
          <p:spPr>
            <a:xfrm>
              <a:off x="3898181" y="6002790"/>
              <a:ext cx="1571632" cy="338554"/>
            </a:xfrm>
            <a:prstGeom prst="rect">
              <a:avLst/>
            </a:prstGeom>
            <a:noFill/>
          </p:spPr>
          <p:txBody>
            <a:bodyPr wrap="square">
              <a:spAutoFit/>
            </a:bodyPr>
            <a:lstStyle/>
            <a:p>
              <a:pPr defTabSz="457189" fontAlgn="base">
                <a:spcBef>
                  <a:spcPts val="300"/>
                </a:spcBef>
                <a:spcAft>
                  <a:spcPts val="300"/>
                </a:spcAft>
              </a:pPr>
              <a:r>
                <a:rPr lang="en-US" sz="1600" b="1" dirty="0">
                  <a:solidFill>
                    <a:schemeClr val="bg1">
                      <a:lumMod val="50000"/>
                    </a:schemeClr>
                  </a:solidFill>
                  <a:latin typeface="Arial" panose="020B0604020202020204" pitchFamily="34" charset="0"/>
                  <a:ea typeface="MS PGothic"/>
                  <a:cs typeface="Arial" panose="020B0604020202020204" pitchFamily="34" charset="0"/>
                </a:rPr>
                <a:t>Transparency</a:t>
              </a:r>
            </a:p>
          </p:txBody>
        </p:sp>
        <p:sp>
          <p:nvSpPr>
            <p:cNvPr id="49" name="Flowchart: Connector 48">
              <a:extLst>
                <a:ext uri="{FF2B5EF4-FFF2-40B4-BE49-F238E27FC236}">
                  <a16:creationId xmlns:a16="http://schemas.microsoft.com/office/drawing/2014/main" id="{A9814E72-DD39-8DAA-1A4F-37A0017D82AF}"/>
                </a:ext>
              </a:extLst>
            </p:cNvPr>
            <p:cNvSpPr/>
            <p:nvPr/>
          </p:nvSpPr>
          <p:spPr>
            <a:xfrm>
              <a:off x="5745340" y="6129409"/>
              <a:ext cx="95250" cy="85316"/>
            </a:xfrm>
            <a:prstGeom prst="flowChartConnector">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Calibri"/>
              </a:endParaRPr>
            </a:p>
          </p:txBody>
        </p:sp>
        <p:sp>
          <p:nvSpPr>
            <p:cNvPr id="50" name="TextBox 49">
              <a:extLst>
                <a:ext uri="{FF2B5EF4-FFF2-40B4-BE49-F238E27FC236}">
                  <a16:creationId xmlns:a16="http://schemas.microsoft.com/office/drawing/2014/main" id="{8D0455EA-C048-2591-1EF1-E4703F164FB8}"/>
                </a:ext>
              </a:extLst>
            </p:cNvPr>
            <p:cNvSpPr txBox="1"/>
            <p:nvPr/>
          </p:nvSpPr>
          <p:spPr>
            <a:xfrm>
              <a:off x="1907870" y="6002790"/>
              <a:ext cx="1344007" cy="338554"/>
            </a:xfrm>
            <a:prstGeom prst="rect">
              <a:avLst/>
            </a:prstGeom>
            <a:noFill/>
          </p:spPr>
          <p:txBody>
            <a:bodyPr wrap="square">
              <a:spAutoFit/>
            </a:bodyPr>
            <a:lstStyle/>
            <a:p>
              <a:pPr defTabSz="457189" fontAlgn="base">
                <a:spcBef>
                  <a:spcPts val="300"/>
                </a:spcBef>
                <a:spcAft>
                  <a:spcPts val="300"/>
                </a:spcAft>
              </a:pPr>
              <a:r>
                <a:rPr lang="en-US" sz="1600" b="1" dirty="0">
                  <a:solidFill>
                    <a:schemeClr val="bg1">
                      <a:lumMod val="50000"/>
                    </a:schemeClr>
                  </a:solidFill>
                  <a:latin typeface="Arial" panose="020B0604020202020204" pitchFamily="34" charset="0"/>
                  <a:ea typeface="MS PGothic"/>
                  <a:cs typeface="Arial" panose="020B0604020202020204" pitchFamily="34" charset="0"/>
                </a:rPr>
                <a:t>Partnership</a:t>
              </a:r>
            </a:p>
          </p:txBody>
        </p:sp>
        <p:sp>
          <p:nvSpPr>
            <p:cNvPr id="51" name="Flowchart: Connector 50">
              <a:extLst>
                <a:ext uri="{FF2B5EF4-FFF2-40B4-BE49-F238E27FC236}">
                  <a16:creationId xmlns:a16="http://schemas.microsoft.com/office/drawing/2014/main" id="{0734A2CE-54D5-51E9-5D17-1A2A16982D1F}"/>
                </a:ext>
              </a:extLst>
            </p:cNvPr>
            <p:cNvSpPr/>
            <p:nvPr/>
          </p:nvSpPr>
          <p:spPr>
            <a:xfrm>
              <a:off x="7963276" y="6129409"/>
              <a:ext cx="95250" cy="85316"/>
            </a:xfrm>
            <a:prstGeom prst="flowChartConnector">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Calibri"/>
              </a:endParaRPr>
            </a:p>
          </p:txBody>
        </p:sp>
        <p:sp>
          <p:nvSpPr>
            <p:cNvPr id="74" name="TextBox 73">
              <a:extLst>
                <a:ext uri="{FF2B5EF4-FFF2-40B4-BE49-F238E27FC236}">
                  <a16:creationId xmlns:a16="http://schemas.microsoft.com/office/drawing/2014/main" id="{44409748-88DC-F7D9-D201-119A14CC0BD5}"/>
                </a:ext>
              </a:extLst>
            </p:cNvPr>
            <p:cNvSpPr txBox="1"/>
            <p:nvPr/>
          </p:nvSpPr>
          <p:spPr>
            <a:xfrm>
              <a:off x="8334051" y="6002790"/>
              <a:ext cx="1603051" cy="338554"/>
            </a:xfrm>
            <a:prstGeom prst="rect">
              <a:avLst/>
            </a:prstGeom>
            <a:noFill/>
          </p:spPr>
          <p:txBody>
            <a:bodyPr wrap="square">
              <a:spAutoFit/>
            </a:bodyPr>
            <a:lstStyle/>
            <a:p>
              <a:pPr defTabSz="457189" fontAlgn="base">
                <a:spcBef>
                  <a:spcPts val="300"/>
                </a:spcBef>
                <a:spcAft>
                  <a:spcPts val="300"/>
                </a:spcAft>
              </a:pPr>
              <a:r>
                <a:rPr lang="en-US" sz="1600" b="1" dirty="0">
                  <a:solidFill>
                    <a:schemeClr val="bg1">
                      <a:lumMod val="50000"/>
                    </a:schemeClr>
                  </a:solidFill>
                  <a:latin typeface="Arial" panose="020B0604020202020204" pitchFamily="34" charset="0"/>
                  <a:ea typeface="MS PGothic"/>
                  <a:cs typeface="Arial" panose="020B0604020202020204" pitchFamily="34" charset="0"/>
                </a:rPr>
                <a:t>Value Capture</a:t>
              </a:r>
            </a:p>
          </p:txBody>
        </p:sp>
      </p:grpSp>
      <p:sp>
        <p:nvSpPr>
          <p:cNvPr id="4" name="Speech Bubble: Rectangle 3">
            <a:extLst>
              <a:ext uri="{FF2B5EF4-FFF2-40B4-BE49-F238E27FC236}">
                <a16:creationId xmlns:a16="http://schemas.microsoft.com/office/drawing/2014/main" id="{84E5B7AD-A6DB-3003-8160-DB67C07ECEAA}"/>
              </a:ext>
            </a:extLst>
          </p:cNvPr>
          <p:cNvSpPr/>
          <p:nvPr/>
        </p:nvSpPr>
        <p:spPr>
          <a:xfrm>
            <a:off x="10270192" y="2855443"/>
            <a:ext cx="1457982" cy="1682862"/>
          </a:xfrm>
          <a:prstGeom prst="wedgeRectCallout">
            <a:avLst>
              <a:gd name="adj1" fmla="val -68873"/>
              <a:gd name="adj2" fmla="val -19962"/>
            </a:avLst>
          </a:prstGeom>
          <a:solidFill>
            <a:srgbClr val="79C6FF"/>
          </a:solid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45720" rIns="109728" bIns="45720" numCol="1" spcCol="0" rtlCol="0" fromWordArt="0" anchor="ctr" anchorCtr="0" forceAA="0" compatLnSpc="1">
            <a:prstTxWarp prst="textNoShape">
              <a:avLst/>
            </a:prstTxWarp>
            <a:noAutofit/>
          </a:bodyPr>
          <a:lstStyle/>
          <a:p>
            <a:pPr>
              <a:spcBef>
                <a:spcPts val="300"/>
              </a:spcBef>
              <a:spcAft>
                <a:spcPts val="300"/>
              </a:spcAft>
            </a:pPr>
            <a:r>
              <a:rPr lang="en-US" sz="1400" dirty="0">
                <a:solidFill>
                  <a:schemeClr val="tx1"/>
                </a:solidFill>
              </a:rPr>
              <a:t>Our employees will be critical to defining, prioritizing and implementing affiliation value opportunities</a:t>
            </a:r>
          </a:p>
        </p:txBody>
      </p:sp>
    </p:spTree>
    <p:extLst>
      <p:ext uri="{BB962C8B-B14F-4D97-AF65-F5344CB8AC3E}">
        <p14:creationId xmlns:p14="http://schemas.microsoft.com/office/powerpoint/2010/main" val="237830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8D52A32-63F8-44C6-BF21-9C8DCAB26982}"/>
              </a:ext>
            </a:extLst>
          </p:cNvPr>
          <p:cNvGraphicFramePr>
            <a:graphicFrameLocks noChangeAspect="1"/>
          </p:cNvGraphicFramePr>
          <p:nvPr>
            <p:custDataLst>
              <p:tags r:id="rId1"/>
            </p:custDataLst>
            <p:extLst>
              <p:ext uri="{D42A27DB-BD31-4B8C-83A1-F6EECF244321}">
                <p14:modId xmlns:p14="http://schemas.microsoft.com/office/powerpoint/2010/main" val="426615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5" name="Object 4" hidden="1">
                        <a:extLst>
                          <a:ext uri="{FF2B5EF4-FFF2-40B4-BE49-F238E27FC236}">
                            <a16:creationId xmlns:a16="http://schemas.microsoft.com/office/drawing/2014/main" id="{78D52A32-63F8-44C6-BF21-9C8DCAB269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2. Slide Title">
            <a:extLst>
              <a:ext uri="{FF2B5EF4-FFF2-40B4-BE49-F238E27FC236}">
                <a16:creationId xmlns:a16="http://schemas.microsoft.com/office/drawing/2014/main" id="{3784E441-3F27-4A87-A0A6-E1EBAAB81036}"/>
              </a:ext>
            </a:extLst>
          </p:cNvPr>
          <p:cNvSpPr>
            <a:spLocks noGrp="1"/>
          </p:cNvSpPr>
          <p:nvPr>
            <p:ph type="title"/>
            <p:custDataLst>
              <p:tags r:id="rId2"/>
            </p:custDataLst>
          </p:nvPr>
        </p:nvSpPr>
        <p:spPr>
          <a:xfrm>
            <a:off x="554736" y="396030"/>
            <a:ext cx="11082528" cy="769441"/>
          </a:xfrm>
        </p:spPr>
        <p:txBody>
          <a:bodyPr vert="horz"/>
          <a:lstStyle/>
          <a:p>
            <a:r>
              <a:rPr lang="en-US" dirty="0"/>
              <a:t>Affiliation will provide many benefits to BCBSVT and the state of Vermont and allow BCBSVT to enhance its local presence</a:t>
            </a:r>
          </a:p>
        </p:txBody>
      </p:sp>
      <p:graphicFrame>
        <p:nvGraphicFramePr>
          <p:cNvPr id="6" name="Table 12">
            <a:extLst>
              <a:ext uri="{FF2B5EF4-FFF2-40B4-BE49-F238E27FC236}">
                <a16:creationId xmlns:a16="http://schemas.microsoft.com/office/drawing/2014/main" id="{D5793896-5ECB-20A9-A79E-8401AF1BD6E0}"/>
              </a:ext>
            </a:extLst>
          </p:cNvPr>
          <p:cNvGraphicFramePr>
            <a:graphicFrameLocks noGrp="1"/>
          </p:cNvGraphicFramePr>
          <p:nvPr>
            <p:extLst>
              <p:ext uri="{D42A27DB-BD31-4B8C-83A1-F6EECF244321}">
                <p14:modId xmlns:p14="http://schemas.microsoft.com/office/powerpoint/2010/main" val="4231230879"/>
              </p:ext>
            </p:extLst>
          </p:nvPr>
        </p:nvGraphicFramePr>
        <p:xfrm>
          <a:off x="554736" y="1270795"/>
          <a:ext cx="11082528" cy="5087442"/>
        </p:xfrm>
        <a:graphic>
          <a:graphicData uri="http://schemas.openxmlformats.org/drawingml/2006/table">
            <a:tbl>
              <a:tblPr firstRow="1" bandRow="1">
                <a:tableStyleId>{5C22544A-7EE6-4342-B048-85BDC9FD1C3A}</a:tableStyleId>
              </a:tblPr>
              <a:tblGrid>
                <a:gridCol w="2188464">
                  <a:extLst>
                    <a:ext uri="{9D8B030D-6E8A-4147-A177-3AD203B41FA5}">
                      <a16:colId xmlns:a16="http://schemas.microsoft.com/office/drawing/2014/main" val="534844822"/>
                    </a:ext>
                  </a:extLst>
                </a:gridCol>
                <a:gridCol w="8894064">
                  <a:extLst>
                    <a:ext uri="{9D8B030D-6E8A-4147-A177-3AD203B41FA5}">
                      <a16:colId xmlns:a16="http://schemas.microsoft.com/office/drawing/2014/main" val="511012694"/>
                    </a:ext>
                  </a:extLst>
                </a:gridCol>
              </a:tblGrid>
              <a:tr h="1524130">
                <a:tc>
                  <a:txBody>
                    <a:bodyPr/>
                    <a:lstStyle/>
                    <a:p>
                      <a:r>
                        <a:rPr lang="en-US" sz="1800" b="1" dirty="0">
                          <a:solidFill>
                            <a:schemeClr val="bg1"/>
                          </a:solidFill>
                        </a:rPr>
                        <a:t>Corporate structure  governance</a:t>
                      </a:r>
                    </a:p>
                  </a:txBody>
                  <a:tcPr marL="731520" marR="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82880" lvl="1" indent="-182880">
                        <a:spcBef>
                          <a:spcPts val="400"/>
                        </a:spcBef>
                        <a:spcAft>
                          <a:spcPts val="0"/>
                        </a:spcAft>
                        <a:buFont typeface="Arial" panose="020B0604020202020204" pitchFamily="34" charset="0"/>
                        <a:buChar char="•"/>
                      </a:pPr>
                      <a:r>
                        <a:rPr lang="en-US" sz="1400" b="0" dirty="0">
                          <a:solidFill>
                            <a:schemeClr val="tx1"/>
                          </a:solidFill>
                        </a:rPr>
                        <a:t>Each of BCBSVT, The Vermont Health Plan, LLC (TVHP), and Vermont Blue Advantage (VBA) </a:t>
                      </a:r>
                      <a:r>
                        <a:rPr lang="en-US" sz="1400" dirty="0">
                          <a:solidFill>
                            <a:schemeClr val="tx1"/>
                          </a:solidFill>
                        </a:rPr>
                        <a:t>will </a:t>
                      </a:r>
                      <a:r>
                        <a:rPr lang="en-US" sz="1400" b="1" dirty="0">
                          <a:solidFill>
                            <a:schemeClr val="tx1"/>
                          </a:solidFill>
                        </a:rPr>
                        <a:t>continue to maintain its separate corporate structure </a:t>
                      </a:r>
                      <a:r>
                        <a:rPr lang="en-US" sz="1400" b="0" dirty="0">
                          <a:solidFill>
                            <a:schemeClr val="tx1"/>
                          </a:solidFill>
                        </a:rPr>
                        <a:t>and continue most of its operations as currently conducted</a:t>
                      </a:r>
                    </a:p>
                    <a:p>
                      <a:pPr marL="182880" lvl="1" indent="-182880">
                        <a:spcBef>
                          <a:spcPts val="400"/>
                        </a:spcBef>
                        <a:spcAft>
                          <a:spcPts val="0"/>
                        </a:spcAft>
                        <a:buFont typeface="Arial" panose="020B0604020202020204" pitchFamily="34" charset="0"/>
                        <a:buChar char="•"/>
                      </a:pPr>
                      <a:r>
                        <a:rPr lang="en-US" sz="1400" dirty="0">
                          <a:solidFill>
                            <a:schemeClr val="tx1"/>
                          </a:solidFill>
                        </a:rPr>
                        <a:t>BCBSVT will continue to nominate a majority of its Board of directors (7), </a:t>
                      </a:r>
                      <a:r>
                        <a:rPr lang="en-US" sz="1400" b="0" dirty="0">
                          <a:solidFill>
                            <a:schemeClr val="tx1"/>
                          </a:solidFill>
                        </a:rPr>
                        <a:t>and BCBSM will appoint five individuals</a:t>
                      </a:r>
                    </a:p>
                    <a:p>
                      <a:pPr marL="182880" indent="-182880">
                        <a:spcBef>
                          <a:spcPts val="400"/>
                        </a:spcBef>
                        <a:spcAft>
                          <a:spcPts val="0"/>
                        </a:spcAft>
                        <a:buFont typeface="Arial" panose="020B0604020202020204" pitchFamily="34" charset="0"/>
                        <a:buChar char="•"/>
                      </a:pPr>
                      <a:r>
                        <a:rPr lang="en-US" sz="1400" b="0" dirty="0">
                          <a:solidFill>
                            <a:schemeClr val="tx1"/>
                          </a:solidFill>
                        </a:rPr>
                        <a:t>BCBSVT, TVHP and/or VBA will </a:t>
                      </a:r>
                      <a:r>
                        <a:rPr lang="en-US" sz="1400" dirty="0">
                          <a:solidFill>
                            <a:schemeClr val="tx1"/>
                          </a:solidFill>
                        </a:rPr>
                        <a:t>approve of intercompany agreements with BCBSM and its affiliates to obtain access to innovative technology and scale</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39155"/>
                  </a:ext>
                </a:extLst>
              </a:tr>
              <a:tr h="809366">
                <a:tc>
                  <a:txBody>
                    <a:bodyPr/>
                    <a:lstStyle/>
                    <a:p>
                      <a:r>
                        <a:rPr lang="en-US" sz="1800" b="1" dirty="0">
                          <a:solidFill>
                            <a:schemeClr val="bg1"/>
                          </a:solidFill>
                        </a:rPr>
                        <a:t>Employee benefits</a:t>
                      </a:r>
                    </a:p>
                  </a:txBody>
                  <a:tcPr marL="73152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82880" indent="-182880" algn="l" defTabSz="914400" rtl="0" eaLnBrk="1" latinLnBrk="0" hangingPunct="1">
                        <a:spcBef>
                          <a:spcPts val="400"/>
                        </a:spcBef>
                        <a:spcAft>
                          <a:spcPts val="0"/>
                        </a:spcAft>
                        <a:buFont typeface="Arial" panose="020B0604020202020204" pitchFamily="34" charset="0"/>
                        <a:buChar char="•"/>
                      </a:pPr>
                      <a:r>
                        <a:rPr lang="en-US" sz="1400" b="0" kern="1200" dirty="0">
                          <a:solidFill>
                            <a:schemeClr val="tx1"/>
                          </a:solidFill>
                          <a:latin typeface="+mn-lt"/>
                          <a:ea typeface="+mn-ea"/>
                          <a:cs typeface="+mn-cs"/>
                        </a:rPr>
                        <a:t>There will be </a:t>
                      </a:r>
                      <a:r>
                        <a:rPr lang="en-US" sz="1400" b="1" kern="1200" dirty="0">
                          <a:solidFill>
                            <a:schemeClr val="tx1"/>
                          </a:solidFill>
                          <a:latin typeface="+mn-lt"/>
                          <a:ea typeface="+mn-ea"/>
                          <a:cs typeface="+mn-cs"/>
                        </a:rPr>
                        <a:t>no changes to </a:t>
                      </a:r>
                      <a:r>
                        <a:rPr lang="en-US" sz="1400" b="1" kern="1200" dirty="0" err="1">
                          <a:solidFill>
                            <a:schemeClr val="tx1"/>
                          </a:solidFill>
                          <a:latin typeface="+mn-lt"/>
                          <a:ea typeface="+mn-ea"/>
                          <a:cs typeface="+mn-cs"/>
                        </a:rPr>
                        <a:t>BCBSVT’s</a:t>
                      </a:r>
                      <a:r>
                        <a:rPr lang="en-US" sz="1400" b="1" kern="1200" dirty="0">
                          <a:solidFill>
                            <a:schemeClr val="tx1"/>
                          </a:solidFill>
                          <a:latin typeface="+mn-lt"/>
                          <a:ea typeface="+mn-ea"/>
                          <a:cs typeface="+mn-cs"/>
                        </a:rPr>
                        <a:t> management team</a:t>
                      </a:r>
                    </a:p>
                    <a:p>
                      <a:pPr marL="182880" indent="-182880" algn="l" defTabSz="914400" rtl="0" eaLnBrk="1" latinLnBrk="0" hangingPunct="1">
                        <a:spcBef>
                          <a:spcPts val="400"/>
                        </a:spcBef>
                        <a:spcAft>
                          <a:spcPts val="0"/>
                        </a:spcAft>
                        <a:buFont typeface="Arial" panose="020B0604020202020204" pitchFamily="34" charset="0"/>
                        <a:buChar char="•"/>
                      </a:pPr>
                      <a:r>
                        <a:rPr lang="en-US" sz="1400" b="0" dirty="0">
                          <a:solidFill>
                            <a:schemeClr val="tx1"/>
                          </a:solidFill>
                        </a:rPr>
                        <a:t>There will be no impact on the positions of most BCBSVT employees; </a:t>
                      </a:r>
                      <a:r>
                        <a:rPr lang="en-US" sz="1400" b="1" dirty="0">
                          <a:solidFill>
                            <a:schemeClr val="tx1"/>
                          </a:solidFill>
                        </a:rPr>
                        <a:t>e</a:t>
                      </a:r>
                      <a:r>
                        <a:rPr lang="en-US" sz="1400" b="1" kern="1200" dirty="0">
                          <a:solidFill>
                            <a:schemeClr val="tx1"/>
                          </a:solidFill>
                          <a:latin typeface="+mn-lt"/>
                          <a:ea typeface="+mn-ea"/>
                          <a:cs typeface="+mn-cs"/>
                        </a:rPr>
                        <a:t>mployees will remain crucial to the success of affiliation and capturing value</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0940668"/>
                  </a:ext>
                </a:extLst>
              </a:tr>
              <a:tr h="809366">
                <a:tc>
                  <a:txBody>
                    <a:bodyPr/>
                    <a:lstStyle/>
                    <a:p>
                      <a:r>
                        <a:rPr lang="en-US" sz="1800" b="1" dirty="0">
                          <a:solidFill>
                            <a:schemeClr val="bg1"/>
                          </a:solidFill>
                        </a:rPr>
                        <a:t>Operational benefits</a:t>
                      </a:r>
                    </a:p>
                  </a:txBody>
                  <a:tcPr marL="73152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82880" indent="-182880">
                        <a:spcBef>
                          <a:spcPts val="400"/>
                        </a:spcBef>
                        <a:spcAft>
                          <a:spcPts val="0"/>
                        </a:spcAft>
                        <a:buFont typeface="Arial" panose="020B0604020202020204" pitchFamily="34" charset="0"/>
                        <a:buChar char="•"/>
                      </a:pPr>
                      <a:r>
                        <a:rPr lang="en-US" sz="1400" b="0" dirty="0">
                          <a:solidFill>
                            <a:schemeClr val="tx1"/>
                          </a:solidFill>
                        </a:rPr>
                        <a:t>BCBSVT will </a:t>
                      </a:r>
                      <a:r>
                        <a:rPr lang="en-US" sz="1400" b="1" dirty="0">
                          <a:solidFill>
                            <a:schemeClr val="tx1"/>
                          </a:solidFill>
                        </a:rPr>
                        <a:t>continue to operate in Vermont and maintain its local relationships, operations, and decision-making </a:t>
                      </a:r>
                      <a:endParaRPr lang="en-US" sz="1400" dirty="0">
                        <a:solidFill>
                          <a:schemeClr val="tx1"/>
                        </a:solidFill>
                      </a:endParaRPr>
                    </a:p>
                    <a:p>
                      <a:pPr marL="182880" indent="-182880">
                        <a:spcBef>
                          <a:spcPts val="400"/>
                        </a:spcBef>
                        <a:spcAft>
                          <a:spcPts val="0"/>
                        </a:spcAft>
                        <a:buFont typeface="Arial" panose="020B0604020202020204" pitchFamily="34" charset="0"/>
                        <a:buChar char="•"/>
                      </a:pPr>
                      <a:r>
                        <a:rPr lang="en-US" sz="1400" b="0" dirty="0">
                          <a:solidFill>
                            <a:schemeClr val="tx1"/>
                          </a:solidFill>
                        </a:rPr>
                        <a:t>BCBSVT will have the </a:t>
                      </a:r>
                      <a:r>
                        <a:rPr lang="en-US" sz="1400" b="1" dirty="0">
                          <a:solidFill>
                            <a:schemeClr val="tx1"/>
                          </a:solidFill>
                        </a:rPr>
                        <a:t>ability to leverage BCBSM capabilities, where appropriate</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5275289"/>
                  </a:ext>
                </a:extLst>
              </a:tr>
              <a:tr h="809366">
                <a:tc>
                  <a:txBody>
                    <a:bodyPr/>
                    <a:lstStyle/>
                    <a:p>
                      <a:r>
                        <a:rPr lang="en-US" sz="1800" b="1" dirty="0">
                          <a:solidFill>
                            <a:schemeClr val="bg1"/>
                          </a:solidFill>
                        </a:rPr>
                        <a:t>Competitive impacts</a:t>
                      </a:r>
                    </a:p>
                  </a:txBody>
                  <a:tcPr marL="73152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82880" indent="-182880">
                        <a:spcBef>
                          <a:spcPts val="400"/>
                        </a:spcBef>
                        <a:spcAft>
                          <a:spcPts val="0"/>
                        </a:spcAft>
                        <a:buFont typeface="Arial" panose="020B0604020202020204" pitchFamily="34" charset="0"/>
                        <a:buChar char="•"/>
                      </a:pPr>
                      <a:r>
                        <a:rPr lang="en-US" sz="1400" b="0" dirty="0">
                          <a:solidFill>
                            <a:schemeClr val="tx1"/>
                          </a:solidFill>
                        </a:rPr>
                        <a:t>BCBSVT will be </a:t>
                      </a:r>
                      <a:r>
                        <a:rPr lang="en-US" sz="1400" b="1" dirty="0">
                          <a:solidFill>
                            <a:schemeClr val="tx1"/>
                          </a:solidFill>
                        </a:rPr>
                        <a:t>more competitive with for-profit national insurers operating in Vermont</a:t>
                      </a:r>
                    </a:p>
                    <a:p>
                      <a:pPr marL="182880" marR="0" lvl="0" indent="-18288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1400" dirty="0">
                          <a:solidFill>
                            <a:schemeClr val="tx1"/>
                          </a:solidFill>
                        </a:rPr>
                        <a:t>There will be no change in the number of health insurers or market share of any carrier in Vermont as a result of affiliation</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4549342"/>
                  </a:ext>
                </a:extLst>
              </a:tr>
              <a:tr h="1135214">
                <a:tc>
                  <a:txBody>
                    <a:bodyPr/>
                    <a:lstStyle/>
                    <a:p>
                      <a:r>
                        <a:rPr lang="en-US" sz="1800" b="1" dirty="0">
                          <a:solidFill>
                            <a:schemeClr val="bg1"/>
                          </a:solidFill>
                        </a:rPr>
                        <a:t>Required regulatory approvals</a:t>
                      </a:r>
                    </a:p>
                  </a:txBody>
                  <a:tcPr marL="731520" marR="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marL="182880" indent="-182880">
                        <a:spcBef>
                          <a:spcPts val="400"/>
                        </a:spcBef>
                        <a:spcAft>
                          <a:spcPts val="0"/>
                        </a:spcAft>
                        <a:buFont typeface="Arial" panose="020B0604020202020204" pitchFamily="34" charset="0"/>
                        <a:buChar char="•"/>
                      </a:pPr>
                      <a:r>
                        <a:rPr lang="en-US" sz="1400" dirty="0">
                          <a:solidFill>
                            <a:schemeClr val="tx1"/>
                          </a:solidFill>
                        </a:rPr>
                        <a:t>Form A Filing with respect to BCBSVT and TVHP</a:t>
                      </a:r>
                    </a:p>
                    <a:p>
                      <a:pPr marL="182880" indent="-182880">
                        <a:spcBef>
                          <a:spcPts val="400"/>
                        </a:spcBef>
                        <a:spcAft>
                          <a:spcPts val="0"/>
                        </a:spcAft>
                        <a:buFont typeface="Arial" panose="020B0604020202020204" pitchFamily="34" charset="0"/>
                        <a:buChar char="•"/>
                      </a:pPr>
                      <a:r>
                        <a:rPr lang="en-US" sz="1400" dirty="0">
                          <a:solidFill>
                            <a:schemeClr val="tx1"/>
                          </a:solidFill>
                        </a:rPr>
                        <a:t>Form A Exemption Filing with respect to VBA</a:t>
                      </a:r>
                    </a:p>
                    <a:p>
                      <a:pPr marL="182880" indent="-182880">
                        <a:spcBef>
                          <a:spcPts val="400"/>
                        </a:spcBef>
                        <a:spcAft>
                          <a:spcPts val="0"/>
                        </a:spcAft>
                        <a:buFont typeface="Arial" panose="020B0604020202020204" pitchFamily="34" charset="0"/>
                        <a:buChar char="•"/>
                      </a:pPr>
                      <a:r>
                        <a:rPr lang="en-US" sz="1400" dirty="0">
                          <a:solidFill>
                            <a:schemeClr val="tx1"/>
                          </a:solidFill>
                        </a:rPr>
                        <a:t>Chapter 123/125 Application for Approval with respect to BCBSVT </a:t>
                      </a:r>
                    </a:p>
                    <a:p>
                      <a:pPr marL="182880" indent="-182880">
                        <a:spcBef>
                          <a:spcPts val="400"/>
                        </a:spcBef>
                        <a:spcAft>
                          <a:spcPts val="0"/>
                        </a:spcAft>
                        <a:buFont typeface="Arial" panose="020B0604020202020204" pitchFamily="34" charset="0"/>
                        <a:buChar char="•"/>
                      </a:pPr>
                      <a:r>
                        <a:rPr lang="en-US" sz="1400" dirty="0">
                          <a:solidFill>
                            <a:schemeClr val="tx1"/>
                          </a:solidFill>
                        </a:rPr>
                        <a:t>Chapter 139 Application for Approval/Request for Exemption with respect to TVHP and VBA</a:t>
                      </a:r>
                    </a:p>
                  </a:txBody>
                  <a:tcPr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033018"/>
                  </a:ext>
                </a:extLst>
              </a:tr>
            </a:tbl>
          </a:graphicData>
        </a:graphic>
      </p:graphicFrame>
      <p:pic>
        <p:nvPicPr>
          <p:cNvPr id="13" name="Graphic 12">
            <a:extLst>
              <a:ext uri="{FF2B5EF4-FFF2-40B4-BE49-F238E27FC236}">
                <a16:creationId xmlns:a16="http://schemas.microsoft.com/office/drawing/2014/main" id="{FBBF8761-647D-06A5-F246-26DDB076C1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700" y="1811671"/>
            <a:ext cx="501650" cy="501650"/>
          </a:xfrm>
          <a:prstGeom prst="rect">
            <a:avLst/>
          </a:prstGeom>
        </p:spPr>
      </p:pic>
      <p:pic>
        <p:nvPicPr>
          <p:cNvPr id="14" name="Graphic 13">
            <a:extLst>
              <a:ext uri="{FF2B5EF4-FFF2-40B4-BE49-F238E27FC236}">
                <a16:creationId xmlns:a16="http://schemas.microsoft.com/office/drawing/2014/main" id="{C3FD97BF-488A-BCAF-43FD-AA1C24A690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7700" y="2966847"/>
            <a:ext cx="501650" cy="501650"/>
          </a:xfrm>
          <a:prstGeom prst="rect">
            <a:avLst/>
          </a:prstGeom>
        </p:spPr>
      </p:pic>
      <p:pic>
        <p:nvPicPr>
          <p:cNvPr id="19" name="Graphic 18">
            <a:extLst>
              <a:ext uri="{FF2B5EF4-FFF2-40B4-BE49-F238E27FC236}">
                <a16:creationId xmlns:a16="http://schemas.microsoft.com/office/drawing/2014/main" id="{5E3DEBB3-994B-A843-A253-672E0C2218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7700" y="3756603"/>
            <a:ext cx="501650" cy="501650"/>
          </a:xfrm>
          <a:prstGeom prst="rect">
            <a:avLst/>
          </a:prstGeom>
        </p:spPr>
      </p:pic>
      <p:pic>
        <p:nvPicPr>
          <p:cNvPr id="20" name="Graphic 19">
            <a:extLst>
              <a:ext uri="{FF2B5EF4-FFF2-40B4-BE49-F238E27FC236}">
                <a16:creationId xmlns:a16="http://schemas.microsoft.com/office/drawing/2014/main" id="{0618886D-6396-9E18-2256-D317ED9211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7700" y="4589217"/>
            <a:ext cx="501650" cy="501650"/>
          </a:xfrm>
          <a:prstGeom prst="rect">
            <a:avLst/>
          </a:prstGeom>
        </p:spPr>
      </p:pic>
      <p:pic>
        <p:nvPicPr>
          <p:cNvPr id="24" name="Graphic 23">
            <a:extLst>
              <a:ext uri="{FF2B5EF4-FFF2-40B4-BE49-F238E27FC236}">
                <a16:creationId xmlns:a16="http://schemas.microsoft.com/office/drawing/2014/main" id="{99FE0F1E-9D67-9079-22F8-2E3E44E0989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7700" y="5560487"/>
            <a:ext cx="501650" cy="501650"/>
          </a:xfrm>
          <a:prstGeom prst="rect">
            <a:avLst/>
          </a:prstGeom>
        </p:spPr>
      </p:pic>
      <p:cxnSp>
        <p:nvCxnSpPr>
          <p:cNvPr id="4" name="Straight Connector 3">
            <a:extLst>
              <a:ext uri="{FF2B5EF4-FFF2-40B4-BE49-F238E27FC236}">
                <a16:creationId xmlns:a16="http://schemas.microsoft.com/office/drawing/2014/main" id="{D679C0E2-6DE2-E87F-124B-C9DFA5F59C99}"/>
              </a:ext>
            </a:extLst>
          </p:cNvPr>
          <p:cNvCxnSpPr/>
          <p:nvPr/>
        </p:nvCxnSpPr>
        <p:spPr>
          <a:xfrm>
            <a:off x="2821577" y="2786743"/>
            <a:ext cx="8815687" cy="0"/>
          </a:xfrm>
          <a:prstGeom prst="line">
            <a:avLst/>
          </a:prstGeom>
          <a:ln w="12700" cap="flat">
            <a:solidFill>
              <a:schemeClr val="bg1">
                <a:lumMod val="75000"/>
              </a:schemeClr>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D69D7A-0915-D85C-3FE3-AB3C2AA02F32}"/>
              </a:ext>
            </a:extLst>
          </p:cNvPr>
          <p:cNvCxnSpPr/>
          <p:nvPr/>
        </p:nvCxnSpPr>
        <p:spPr>
          <a:xfrm>
            <a:off x="2821577" y="3605349"/>
            <a:ext cx="8815687" cy="0"/>
          </a:xfrm>
          <a:prstGeom prst="line">
            <a:avLst/>
          </a:prstGeom>
          <a:ln w="12700" cap="flat">
            <a:solidFill>
              <a:schemeClr val="bg1">
                <a:lumMod val="75000"/>
              </a:schemeClr>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AE320-9FDC-ACBE-17C1-77633528C7D0}"/>
              </a:ext>
            </a:extLst>
          </p:cNvPr>
          <p:cNvCxnSpPr/>
          <p:nvPr/>
        </p:nvCxnSpPr>
        <p:spPr>
          <a:xfrm>
            <a:off x="2821577" y="5225144"/>
            <a:ext cx="8815687" cy="0"/>
          </a:xfrm>
          <a:prstGeom prst="line">
            <a:avLst/>
          </a:prstGeom>
          <a:ln w="12700" cap="flat">
            <a:solidFill>
              <a:schemeClr val="bg1">
                <a:lumMod val="75000"/>
              </a:schemeClr>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6A9AA1-F23B-F103-B94B-159899DEB97C}"/>
              </a:ext>
            </a:extLst>
          </p:cNvPr>
          <p:cNvCxnSpPr/>
          <p:nvPr/>
        </p:nvCxnSpPr>
        <p:spPr>
          <a:xfrm>
            <a:off x="2821577" y="4423955"/>
            <a:ext cx="8815687" cy="0"/>
          </a:xfrm>
          <a:prstGeom prst="line">
            <a:avLst/>
          </a:prstGeom>
          <a:ln w="12700" cap="flat">
            <a:solidFill>
              <a:schemeClr val="bg1">
                <a:lumMod val="75000"/>
              </a:schemeClr>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35348E-1AE0-07AB-608C-67603F917A59}"/>
              </a:ext>
            </a:extLst>
          </p:cNvPr>
          <p:cNvCxnSpPr/>
          <p:nvPr/>
        </p:nvCxnSpPr>
        <p:spPr>
          <a:xfrm>
            <a:off x="647700" y="2786743"/>
            <a:ext cx="2011680" cy="0"/>
          </a:xfrm>
          <a:prstGeom prst="line">
            <a:avLst/>
          </a:prstGeom>
          <a:ln w="12700" cap="flat">
            <a:solidFill>
              <a:schemeClr val="bg1"/>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28C9F1-DA94-44C0-83B1-531280F3640F}"/>
              </a:ext>
            </a:extLst>
          </p:cNvPr>
          <p:cNvCxnSpPr/>
          <p:nvPr/>
        </p:nvCxnSpPr>
        <p:spPr>
          <a:xfrm>
            <a:off x="647700" y="3605349"/>
            <a:ext cx="2011680" cy="0"/>
          </a:xfrm>
          <a:prstGeom prst="line">
            <a:avLst/>
          </a:prstGeom>
          <a:ln w="12700" cap="flat">
            <a:solidFill>
              <a:schemeClr val="bg1"/>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EA74F5-7C40-E196-9D32-EF865487EA89}"/>
              </a:ext>
            </a:extLst>
          </p:cNvPr>
          <p:cNvCxnSpPr/>
          <p:nvPr/>
        </p:nvCxnSpPr>
        <p:spPr>
          <a:xfrm>
            <a:off x="647700" y="5225144"/>
            <a:ext cx="2011680" cy="0"/>
          </a:xfrm>
          <a:prstGeom prst="line">
            <a:avLst/>
          </a:prstGeom>
          <a:ln w="12700" cap="flat">
            <a:solidFill>
              <a:schemeClr val="bg1"/>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9BA4679-0531-CA77-61AE-A5FEF5B0C9E6}"/>
              </a:ext>
            </a:extLst>
          </p:cNvPr>
          <p:cNvCxnSpPr/>
          <p:nvPr/>
        </p:nvCxnSpPr>
        <p:spPr>
          <a:xfrm>
            <a:off x="647700" y="4423955"/>
            <a:ext cx="2011680" cy="0"/>
          </a:xfrm>
          <a:prstGeom prst="line">
            <a:avLst/>
          </a:prstGeom>
          <a:ln w="12700" cap="flat">
            <a:solidFill>
              <a:schemeClr val="bg1"/>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50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781B4-3AEF-84AA-E063-ED0558B52942}"/>
              </a:ext>
            </a:extLst>
          </p:cNvPr>
          <p:cNvSpPr>
            <a:spLocks noGrp="1"/>
          </p:cNvSpPr>
          <p:nvPr>
            <p:ph type="title"/>
          </p:nvPr>
        </p:nvSpPr>
        <p:spPr>
          <a:xfrm>
            <a:off x="554736" y="396030"/>
            <a:ext cx="11082528" cy="769441"/>
          </a:xfrm>
        </p:spPr>
        <p:txBody>
          <a:bodyPr/>
          <a:lstStyle/>
          <a:p>
            <a:r>
              <a:rPr lang="en-US" dirty="0"/>
              <a:t>Proposed affiliation satisfies all standards for approval under the Vermont Form A statute (8 </a:t>
            </a:r>
            <a:r>
              <a:rPr lang="en-US" dirty="0" err="1"/>
              <a:t>V.S.A</a:t>
            </a:r>
            <a:r>
              <a:rPr lang="en-US" dirty="0"/>
              <a:t>. § 3683)</a:t>
            </a:r>
          </a:p>
        </p:txBody>
      </p:sp>
      <p:sp>
        <p:nvSpPr>
          <p:cNvPr id="20" name="Rectangle 19">
            <a:extLst>
              <a:ext uri="{FF2B5EF4-FFF2-40B4-BE49-F238E27FC236}">
                <a16:creationId xmlns:a16="http://schemas.microsoft.com/office/drawing/2014/main" id="{B03DAB0C-5512-269D-F907-67660866D9BF}"/>
              </a:ext>
            </a:extLst>
          </p:cNvPr>
          <p:cNvSpPr/>
          <p:nvPr/>
        </p:nvSpPr>
        <p:spPr>
          <a:xfrm>
            <a:off x="287866" y="5559792"/>
            <a:ext cx="8429625" cy="160177"/>
          </a:xfrm>
          <a:prstGeom prst="rect">
            <a:avLst/>
          </a:prstGeom>
          <a:solidFill>
            <a:sysClr val="window" lastClr="FFFFFF"/>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2DFE4CD7-500B-9D22-A449-5930EF0FCD83}"/>
              </a:ext>
            </a:extLst>
          </p:cNvPr>
          <p:cNvSpPr/>
          <p:nvPr/>
        </p:nvSpPr>
        <p:spPr>
          <a:xfrm>
            <a:off x="432132" y="5966071"/>
            <a:ext cx="8711420" cy="180975"/>
          </a:xfrm>
          <a:prstGeom prst="rect">
            <a:avLst/>
          </a:prstGeom>
          <a:solidFill>
            <a:sysClr val="window" lastClr="FFFFFF"/>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B42BF798-CA96-7881-15E4-ADCCF610CD9D}"/>
              </a:ext>
            </a:extLst>
          </p:cNvPr>
          <p:cNvGrpSpPr/>
          <p:nvPr/>
        </p:nvGrpSpPr>
        <p:grpSpPr>
          <a:xfrm>
            <a:off x="554735" y="1225717"/>
            <a:ext cx="11086280" cy="564538"/>
            <a:chOff x="246428" y="1088946"/>
            <a:chExt cx="11086280" cy="564538"/>
          </a:xfrm>
        </p:grpSpPr>
        <p:sp>
          <p:nvSpPr>
            <p:cNvPr id="52" name="Rectangle 51">
              <a:extLst>
                <a:ext uri="{FF2B5EF4-FFF2-40B4-BE49-F238E27FC236}">
                  <a16:creationId xmlns:a16="http://schemas.microsoft.com/office/drawing/2014/main" id="{CB23E608-4968-6A3E-1FF8-660E70EB66D7}"/>
                </a:ext>
              </a:extLst>
            </p:cNvPr>
            <p:cNvSpPr/>
            <p:nvPr/>
          </p:nvSpPr>
          <p:spPr>
            <a:xfrm>
              <a:off x="246428" y="1101035"/>
              <a:ext cx="352338" cy="552449"/>
            </a:xfrm>
            <a:prstGeom prst="rect">
              <a:avLst/>
            </a:prstGeom>
            <a:solidFill>
              <a:srgbClr val="1F497D"/>
            </a:solidFill>
            <a:ln w="9525" cap="flat" cmpd="sng" algn="ctr">
              <a:solidFill>
                <a:srgbClr val="0077C8">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53" name="Rectangle 52">
              <a:extLst>
                <a:ext uri="{FF2B5EF4-FFF2-40B4-BE49-F238E27FC236}">
                  <a16:creationId xmlns:a16="http://schemas.microsoft.com/office/drawing/2014/main" id="{654377FB-7094-028C-18C7-FE06FAB3D413}"/>
                </a:ext>
              </a:extLst>
            </p:cNvPr>
            <p:cNvSpPr/>
            <p:nvPr/>
          </p:nvSpPr>
          <p:spPr>
            <a:xfrm>
              <a:off x="687944" y="1096758"/>
              <a:ext cx="4411945" cy="556658"/>
            </a:xfrm>
            <a:prstGeom prst="rect">
              <a:avLst/>
            </a:prstGeom>
            <a:solidFill>
              <a:sysClr val="window" lastClr="FFFFFF">
                <a:lumMod val="95000"/>
              </a:sysClr>
            </a:solidFill>
            <a:ln w="9525" cap="flat" cmpd="sng" algn="ctr">
              <a:noFill/>
              <a:prstDash val="solid"/>
            </a:ln>
            <a:effectLst/>
          </p:spPr>
          <p:txBody>
            <a:bodyPr lIns="9144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Whether the domestic insurer will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continue to the satisfy requirements for issuance of a license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to write the lines of buisness for which it is presently licensed </a:t>
              </a:r>
            </a:p>
          </p:txBody>
        </p:sp>
        <p:sp>
          <p:nvSpPr>
            <p:cNvPr id="54" name="Rectangle 53">
              <a:extLst>
                <a:ext uri="{FF2B5EF4-FFF2-40B4-BE49-F238E27FC236}">
                  <a16:creationId xmlns:a16="http://schemas.microsoft.com/office/drawing/2014/main" id="{8321AA69-0207-DF81-6E2D-987707B6556C}"/>
                </a:ext>
              </a:extLst>
            </p:cNvPr>
            <p:cNvSpPr/>
            <p:nvPr/>
          </p:nvSpPr>
          <p:spPr>
            <a:xfrm>
              <a:off x="5156058" y="1088946"/>
              <a:ext cx="6176650" cy="546629"/>
            </a:xfrm>
            <a:prstGeom prst="rect">
              <a:avLst/>
            </a:prstGeom>
            <a:solidFill>
              <a:sysClr val="window" lastClr="FFFFFF"/>
            </a:solidFill>
            <a:ln w="9525" cap="flat" cmpd="sng" algn="ctr">
              <a:noFill/>
              <a:prstDash val="solid"/>
            </a:ln>
            <a:effectLst/>
          </p:spPr>
          <p:txBody>
            <a:bodyPr rtlCol="0" anchor="ctr"/>
            <a:lstStyle/>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Each domestic insurer will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continue to comply with Vermont requirements</a:t>
              </a:r>
            </a:p>
            <a:p>
              <a:pPr marL="182880" indent="-182880" defTabSz="457200">
                <a:buFont typeface="Arial" panose="020B0604020202020204" pitchFamily="34" charset="0"/>
                <a:buChar cha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Each domestic insurer will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substantially continue its operations as currently conducted</a:t>
              </a:r>
            </a:p>
          </p:txBody>
        </p:sp>
      </p:grpSp>
      <p:grpSp>
        <p:nvGrpSpPr>
          <p:cNvPr id="55" name="Group 54">
            <a:extLst>
              <a:ext uri="{FF2B5EF4-FFF2-40B4-BE49-F238E27FC236}">
                <a16:creationId xmlns:a16="http://schemas.microsoft.com/office/drawing/2014/main" id="{9F2AA574-D606-12D3-365E-B475CEA28C99}"/>
              </a:ext>
            </a:extLst>
          </p:cNvPr>
          <p:cNvGrpSpPr/>
          <p:nvPr/>
        </p:nvGrpSpPr>
        <p:grpSpPr>
          <a:xfrm>
            <a:off x="554735" y="1867518"/>
            <a:ext cx="11086280" cy="500224"/>
            <a:chOff x="246428" y="1796142"/>
            <a:chExt cx="11086280" cy="500224"/>
          </a:xfrm>
        </p:grpSpPr>
        <p:sp>
          <p:nvSpPr>
            <p:cNvPr id="56" name="Rectangle 55">
              <a:extLst>
                <a:ext uri="{FF2B5EF4-FFF2-40B4-BE49-F238E27FC236}">
                  <a16:creationId xmlns:a16="http://schemas.microsoft.com/office/drawing/2014/main" id="{8E599BCD-5244-E93A-E2A3-12BD24BD50BC}"/>
                </a:ext>
              </a:extLst>
            </p:cNvPr>
            <p:cNvSpPr/>
            <p:nvPr/>
          </p:nvSpPr>
          <p:spPr>
            <a:xfrm>
              <a:off x="246428" y="1805610"/>
              <a:ext cx="352338" cy="490756"/>
            </a:xfrm>
            <a:prstGeom prst="rect">
              <a:avLst/>
            </a:prstGeom>
            <a:solidFill>
              <a:srgbClr val="1F497D"/>
            </a:solidFill>
            <a:ln w="9525" cap="flat" cmpd="sng" algn="ctr">
              <a:solidFill>
                <a:srgbClr val="0077C8">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57" name="Rectangle 56">
              <a:extLst>
                <a:ext uri="{FF2B5EF4-FFF2-40B4-BE49-F238E27FC236}">
                  <a16:creationId xmlns:a16="http://schemas.microsoft.com/office/drawing/2014/main" id="{AC5D1815-7621-3405-0999-5E54038D94E1}"/>
                </a:ext>
              </a:extLst>
            </p:cNvPr>
            <p:cNvSpPr/>
            <p:nvPr/>
          </p:nvSpPr>
          <p:spPr>
            <a:xfrm>
              <a:off x="687945" y="1805610"/>
              <a:ext cx="4408261" cy="490756"/>
            </a:xfrm>
            <a:prstGeom prst="rect">
              <a:avLst/>
            </a:prstGeom>
            <a:solidFill>
              <a:sysClr val="window" lastClr="FFFFFF">
                <a:lumMod val="95000"/>
              </a:sysClr>
            </a:solidFill>
            <a:ln w="9525" cap="flat" cmpd="sng" algn="ctr">
              <a:noFill/>
              <a:prstDash val="solid"/>
            </a:ln>
            <a:effectLst/>
          </p:spPr>
          <p:txBody>
            <a:bodyPr lIns="9144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Whether the transaction would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substantially lessen competition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in insurance or create a monopoly</a:t>
              </a:r>
            </a:p>
          </p:txBody>
        </p:sp>
        <p:sp>
          <p:nvSpPr>
            <p:cNvPr id="58" name="Rectangle 57">
              <a:extLst>
                <a:ext uri="{FF2B5EF4-FFF2-40B4-BE49-F238E27FC236}">
                  <a16:creationId xmlns:a16="http://schemas.microsoft.com/office/drawing/2014/main" id="{0C7056CB-B4A1-09C0-39E6-0134E25E6021}"/>
                </a:ext>
              </a:extLst>
            </p:cNvPr>
            <p:cNvSpPr/>
            <p:nvPr/>
          </p:nvSpPr>
          <p:spPr>
            <a:xfrm>
              <a:off x="5156057" y="1796142"/>
              <a:ext cx="6176651" cy="490756"/>
            </a:xfrm>
            <a:prstGeom prst="rect">
              <a:avLst/>
            </a:prstGeom>
            <a:solidFill>
              <a:sysClr val="window" lastClr="FFFFFF"/>
            </a:solidFill>
            <a:ln w="9525" cap="flat" cmpd="sng" algn="ctr">
              <a:noFill/>
              <a:prstDash val="solid"/>
            </a:ln>
            <a:effectLst/>
          </p:spPr>
          <p:txBody>
            <a:bodyPr rtlCol="0" anchor="ctr"/>
            <a:lstStyle/>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No overlap in lines of business written in Vermont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by BCBSM (and its affiliates) and BCBSVT (and its affiliates)</a:t>
              </a:r>
            </a:p>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The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number of health insurers will remain the same post-deal close</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69D894A3-F290-F9D0-763D-FDD715BCB155}"/>
              </a:ext>
            </a:extLst>
          </p:cNvPr>
          <p:cNvGrpSpPr/>
          <p:nvPr/>
        </p:nvGrpSpPr>
        <p:grpSpPr>
          <a:xfrm>
            <a:off x="554735" y="2454473"/>
            <a:ext cx="11209373" cy="749736"/>
            <a:chOff x="246428" y="2360075"/>
            <a:chExt cx="11209373" cy="749736"/>
          </a:xfrm>
        </p:grpSpPr>
        <p:sp>
          <p:nvSpPr>
            <p:cNvPr id="60" name="Rectangle 59">
              <a:extLst>
                <a:ext uri="{FF2B5EF4-FFF2-40B4-BE49-F238E27FC236}">
                  <a16:creationId xmlns:a16="http://schemas.microsoft.com/office/drawing/2014/main" id="{1E1BF172-75DA-1F89-56F9-B148711788F7}"/>
                </a:ext>
              </a:extLst>
            </p:cNvPr>
            <p:cNvSpPr/>
            <p:nvPr/>
          </p:nvSpPr>
          <p:spPr>
            <a:xfrm>
              <a:off x="246428" y="2360075"/>
              <a:ext cx="352338" cy="731825"/>
            </a:xfrm>
            <a:prstGeom prst="rect">
              <a:avLst/>
            </a:prstGeom>
            <a:solidFill>
              <a:srgbClr val="1F497D"/>
            </a:solidFill>
            <a:ln w="9525" cap="flat" cmpd="sng" algn="ctr">
              <a:solidFill>
                <a:srgbClr val="0077C8">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61" name="Rectangle 60">
              <a:extLst>
                <a:ext uri="{FF2B5EF4-FFF2-40B4-BE49-F238E27FC236}">
                  <a16:creationId xmlns:a16="http://schemas.microsoft.com/office/drawing/2014/main" id="{6834A7B6-659F-BFDE-F797-2639C962B7D7}"/>
                </a:ext>
              </a:extLst>
            </p:cNvPr>
            <p:cNvSpPr/>
            <p:nvPr/>
          </p:nvSpPr>
          <p:spPr>
            <a:xfrm>
              <a:off x="687944" y="2360075"/>
              <a:ext cx="4411945" cy="731825"/>
            </a:xfrm>
            <a:prstGeom prst="rect">
              <a:avLst/>
            </a:prstGeom>
            <a:solidFill>
              <a:sysClr val="window" lastClr="FFFFFF">
                <a:lumMod val="95000"/>
              </a:sysClr>
            </a:solidFill>
            <a:ln w="9525" cap="flat" cmpd="sng" algn="ctr">
              <a:noFill/>
              <a:prstDash val="solid"/>
            </a:ln>
            <a:effectLst/>
          </p:spPr>
          <p:txBody>
            <a:bodyPr lIns="9144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Whether the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financial condition of BCBSM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might jeopardize the financial stability of the domestic insurer or prejudice its subscribers </a:t>
              </a:r>
            </a:p>
          </p:txBody>
        </p:sp>
        <p:sp>
          <p:nvSpPr>
            <p:cNvPr id="62" name="Rectangle 61">
              <a:extLst>
                <a:ext uri="{FF2B5EF4-FFF2-40B4-BE49-F238E27FC236}">
                  <a16:creationId xmlns:a16="http://schemas.microsoft.com/office/drawing/2014/main" id="{BD16DCE2-890B-6DEC-8F22-4922BC3B23D3}"/>
                </a:ext>
              </a:extLst>
            </p:cNvPr>
            <p:cNvSpPr/>
            <p:nvPr/>
          </p:nvSpPr>
          <p:spPr>
            <a:xfrm>
              <a:off x="5156058" y="2377986"/>
              <a:ext cx="6299743" cy="731825"/>
            </a:xfrm>
            <a:prstGeom prst="rect">
              <a:avLst/>
            </a:prstGeom>
            <a:solidFill>
              <a:sysClr val="window" lastClr="FFFFFF"/>
            </a:solidFill>
            <a:ln w="9525" cap="flat" cmpd="sng" algn="ctr">
              <a:noFill/>
              <a:prstDash val="solid"/>
            </a:ln>
            <a:effectLst/>
          </p:spPr>
          <p:txBody>
            <a:bodyPr rtlCol="0" anchor="ctr"/>
            <a:lstStyle/>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BCBSM is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well-capitalized and will not jeopardize financial stability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of the domestic insurers</a:t>
              </a:r>
            </a:p>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0" dirty="0">
                  <a:solidFill>
                    <a:prstClr val="black"/>
                  </a:solidFill>
                  <a:latin typeface="Calibri" panose="020F0502020204030204"/>
                </a:rPr>
                <a:t>Neither party will have access to the capital or surplus of the other </a:t>
              </a:r>
              <a:r>
                <a:rPr lang="en-US" sz="1200" kern="0" dirty="0">
                  <a:solidFill>
                    <a:prstClr val="black"/>
                  </a:solidFill>
                  <a:latin typeface="Calibri" panose="020F0502020204030204"/>
                </a:rPr>
                <a:t>as a result of the affiliation</a:t>
              </a:r>
            </a:p>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BCBSVT’s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financial stability is only expected to improve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given projected cost savings from affiliation</a:t>
              </a:r>
            </a:p>
          </p:txBody>
        </p:sp>
      </p:grpSp>
      <p:grpSp>
        <p:nvGrpSpPr>
          <p:cNvPr id="63" name="Group 62">
            <a:extLst>
              <a:ext uri="{FF2B5EF4-FFF2-40B4-BE49-F238E27FC236}">
                <a16:creationId xmlns:a16="http://schemas.microsoft.com/office/drawing/2014/main" id="{9763A263-DF6B-26C7-8B57-945BF6CC1F41}"/>
              </a:ext>
            </a:extLst>
          </p:cNvPr>
          <p:cNvGrpSpPr/>
          <p:nvPr/>
        </p:nvGrpSpPr>
        <p:grpSpPr>
          <a:xfrm>
            <a:off x="554734" y="3262423"/>
            <a:ext cx="11082529" cy="742432"/>
            <a:chOff x="246428" y="2992352"/>
            <a:chExt cx="11007150" cy="742432"/>
          </a:xfrm>
        </p:grpSpPr>
        <p:sp>
          <p:nvSpPr>
            <p:cNvPr id="64" name="Rectangle 63">
              <a:extLst>
                <a:ext uri="{FF2B5EF4-FFF2-40B4-BE49-F238E27FC236}">
                  <a16:creationId xmlns:a16="http://schemas.microsoft.com/office/drawing/2014/main" id="{340C850F-D407-BE67-B604-352066952996}"/>
                </a:ext>
              </a:extLst>
            </p:cNvPr>
            <p:cNvSpPr/>
            <p:nvPr/>
          </p:nvSpPr>
          <p:spPr>
            <a:xfrm>
              <a:off x="246428" y="3002958"/>
              <a:ext cx="352338" cy="731826"/>
            </a:xfrm>
            <a:prstGeom prst="rect">
              <a:avLst/>
            </a:prstGeom>
            <a:solidFill>
              <a:srgbClr val="1F497D"/>
            </a:solidFill>
            <a:ln w="9525" cap="flat" cmpd="sng" algn="ctr">
              <a:solidFill>
                <a:srgbClr val="0077C8">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65" name="Rectangle 64">
              <a:extLst>
                <a:ext uri="{FF2B5EF4-FFF2-40B4-BE49-F238E27FC236}">
                  <a16:creationId xmlns:a16="http://schemas.microsoft.com/office/drawing/2014/main" id="{A052DA48-A813-3CD2-2D66-31276D39DAD9}"/>
                </a:ext>
              </a:extLst>
            </p:cNvPr>
            <p:cNvSpPr/>
            <p:nvPr/>
          </p:nvSpPr>
          <p:spPr>
            <a:xfrm>
              <a:off x="687945" y="3002958"/>
              <a:ext cx="4378934" cy="731826"/>
            </a:xfrm>
            <a:prstGeom prst="rect">
              <a:avLst/>
            </a:prstGeom>
            <a:solidFill>
              <a:sysClr val="window" lastClr="FFFFFF">
                <a:lumMod val="95000"/>
              </a:sysClr>
            </a:solidFill>
            <a:ln w="9525" cap="flat" cmpd="sng" algn="ctr">
              <a:noFill/>
              <a:prstDash val="solid"/>
            </a:ln>
            <a:effectLst/>
          </p:spPr>
          <p:txBody>
            <a:bodyPr lIns="9144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Whether the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terms of the transaction are fair and reasonable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to the security holders of the domestic insurer </a:t>
              </a:r>
            </a:p>
          </p:txBody>
        </p:sp>
        <p:sp>
          <p:nvSpPr>
            <p:cNvPr id="66" name="Rectangle 65">
              <a:extLst>
                <a:ext uri="{FF2B5EF4-FFF2-40B4-BE49-F238E27FC236}">
                  <a16:creationId xmlns:a16="http://schemas.microsoft.com/office/drawing/2014/main" id="{189A8C66-E0C8-2A64-0AE4-8959805DB219}"/>
                </a:ext>
              </a:extLst>
            </p:cNvPr>
            <p:cNvSpPr/>
            <p:nvPr/>
          </p:nvSpPr>
          <p:spPr>
            <a:xfrm>
              <a:off x="5156058" y="2992352"/>
              <a:ext cx="6097520" cy="731826"/>
            </a:xfrm>
            <a:prstGeom prst="rect">
              <a:avLst/>
            </a:prstGeom>
            <a:solidFill>
              <a:sysClr val="window" lastClr="FFFFFF"/>
            </a:solidFill>
            <a:ln w="9525" cap="flat" cmpd="sng" algn="ctr">
              <a:noFill/>
              <a:prstDash val="solid"/>
            </a:ln>
            <a:effectLst/>
          </p:spPr>
          <p:txBody>
            <a:bodyPr rIns="0" rtlCol="0" anchor="ctr"/>
            <a:lstStyle/>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BCBSM committed to significant savings for BCBSVT over three years</a:t>
              </a:r>
            </a:p>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The partnership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does not provide BCBSM an economic interest in BCBSVT</a:t>
              </a:r>
            </a:p>
          </p:txBody>
        </p:sp>
      </p:grpSp>
      <p:grpSp>
        <p:nvGrpSpPr>
          <p:cNvPr id="67" name="Group 66">
            <a:extLst>
              <a:ext uri="{FF2B5EF4-FFF2-40B4-BE49-F238E27FC236}">
                <a16:creationId xmlns:a16="http://schemas.microsoft.com/office/drawing/2014/main" id="{6EC3A3D2-0FBE-392D-BE57-AB31BB3CB280}"/>
              </a:ext>
            </a:extLst>
          </p:cNvPr>
          <p:cNvGrpSpPr/>
          <p:nvPr/>
        </p:nvGrpSpPr>
        <p:grpSpPr>
          <a:xfrm>
            <a:off x="554735" y="4091586"/>
            <a:ext cx="10967911" cy="807219"/>
            <a:chOff x="246428" y="3759912"/>
            <a:chExt cx="10717699" cy="807219"/>
          </a:xfrm>
        </p:grpSpPr>
        <p:sp>
          <p:nvSpPr>
            <p:cNvPr id="68" name="Rectangle 67">
              <a:extLst>
                <a:ext uri="{FF2B5EF4-FFF2-40B4-BE49-F238E27FC236}">
                  <a16:creationId xmlns:a16="http://schemas.microsoft.com/office/drawing/2014/main" id="{81571693-06A8-C58E-E5CF-46D320E1BCD7}"/>
                </a:ext>
              </a:extLst>
            </p:cNvPr>
            <p:cNvSpPr/>
            <p:nvPr/>
          </p:nvSpPr>
          <p:spPr>
            <a:xfrm>
              <a:off x="246428" y="3759912"/>
              <a:ext cx="352338" cy="799027"/>
            </a:xfrm>
            <a:prstGeom prst="rect">
              <a:avLst/>
            </a:prstGeom>
            <a:solidFill>
              <a:srgbClr val="1F497D"/>
            </a:solidFill>
            <a:ln w="9525" cap="flat" cmpd="sng" algn="ctr">
              <a:solidFill>
                <a:srgbClr val="0077C8">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69" name="Rectangle 68">
              <a:extLst>
                <a:ext uri="{FF2B5EF4-FFF2-40B4-BE49-F238E27FC236}">
                  <a16:creationId xmlns:a16="http://schemas.microsoft.com/office/drawing/2014/main" id="{903E8217-33C5-AD30-D005-32397BCDA241}"/>
                </a:ext>
              </a:extLst>
            </p:cNvPr>
            <p:cNvSpPr/>
            <p:nvPr/>
          </p:nvSpPr>
          <p:spPr>
            <a:xfrm>
              <a:off x="687945" y="3759981"/>
              <a:ext cx="4301223" cy="798889"/>
            </a:xfrm>
            <a:prstGeom prst="rect">
              <a:avLst/>
            </a:prstGeom>
            <a:solidFill>
              <a:sysClr val="window" lastClr="FFFFFF">
                <a:lumMod val="95000"/>
              </a:sysClr>
            </a:solidFill>
            <a:ln w="9525" cap="flat" cmpd="sng" algn="ctr">
              <a:noFill/>
              <a:prstDash val="solid"/>
            </a:ln>
            <a:effectLst/>
          </p:spPr>
          <p:txBody>
            <a:bodyPr lIns="9144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Whether the transaction contemplates any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material change to the domestic insurer’s business or corporate structure or management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that would be unfair or unreasonable to subscribers and not in the public interest </a:t>
              </a:r>
            </a:p>
          </p:txBody>
        </p:sp>
        <p:sp>
          <p:nvSpPr>
            <p:cNvPr id="70" name="Rectangle 69">
              <a:extLst>
                <a:ext uri="{FF2B5EF4-FFF2-40B4-BE49-F238E27FC236}">
                  <a16:creationId xmlns:a16="http://schemas.microsoft.com/office/drawing/2014/main" id="{7C486752-1D35-C5C5-0589-C114D56DAD26}"/>
                </a:ext>
              </a:extLst>
            </p:cNvPr>
            <p:cNvSpPr/>
            <p:nvPr/>
          </p:nvSpPr>
          <p:spPr>
            <a:xfrm>
              <a:off x="5044054" y="3768242"/>
              <a:ext cx="5920073" cy="798889"/>
            </a:xfrm>
            <a:prstGeom prst="rect">
              <a:avLst/>
            </a:prstGeom>
            <a:solidFill>
              <a:sysClr val="window" lastClr="FFFFFF"/>
            </a:solidFill>
            <a:ln w="9525" cap="flat" cmpd="sng" algn="ctr">
              <a:noFill/>
              <a:prstDash val="solid"/>
            </a:ln>
            <a:effectLst/>
          </p:spPr>
          <p:txBody>
            <a:bodyPr rtlCol="0" anchor="ctr"/>
            <a:lstStyle/>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Each domestic insurer will continue to maintain its separate corporate existence and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substantially continue its operations as currently conducted</a:t>
              </a:r>
            </a:p>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0" cap="none" spc="0" normalizeH="0" baseline="0" noProof="0" dirty="0">
                  <a:ln>
                    <a:noFill/>
                  </a:ln>
                  <a:solidFill>
                    <a:prstClr val="black"/>
                  </a:solidFill>
                  <a:effectLst/>
                  <a:uLnTx/>
                  <a:uFillTx/>
                  <a:latin typeface="Calibri" panose="020F0502020204030204"/>
                  <a:ea typeface="+mn-ea"/>
                  <a:cs typeface="+mn-cs"/>
                </a:rPr>
                <a:t>Affiliation will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enhance BCBSVT’s ability to support subscribers </a:t>
              </a:r>
              <a:r>
                <a:rPr kumimoji="0" lang="en-US" sz="1200" i="0" u="none" strike="noStrike" kern="0" cap="none" spc="0" normalizeH="0" baseline="0" noProof="0" dirty="0">
                  <a:ln>
                    <a:noFill/>
                  </a:ln>
                  <a:solidFill>
                    <a:prstClr val="black"/>
                  </a:solidFill>
                  <a:effectLst/>
                  <a:uLnTx/>
                  <a:uFillTx/>
                  <a:latin typeface="Calibri" panose="020F0502020204030204"/>
                  <a:ea typeface="+mn-ea"/>
                  <a:cs typeface="+mn-cs"/>
                </a:rPr>
                <a:t>without sacrificing its local presence</a:t>
              </a:r>
            </a:p>
          </p:txBody>
        </p:sp>
      </p:grpSp>
      <p:grpSp>
        <p:nvGrpSpPr>
          <p:cNvPr id="71" name="Group 70">
            <a:extLst>
              <a:ext uri="{FF2B5EF4-FFF2-40B4-BE49-F238E27FC236}">
                <a16:creationId xmlns:a16="http://schemas.microsoft.com/office/drawing/2014/main" id="{1A6251D9-4FCC-8510-E11B-386D6DA55F36}"/>
              </a:ext>
            </a:extLst>
          </p:cNvPr>
          <p:cNvGrpSpPr/>
          <p:nvPr/>
        </p:nvGrpSpPr>
        <p:grpSpPr>
          <a:xfrm>
            <a:off x="554735" y="4977344"/>
            <a:ext cx="4853461" cy="798889"/>
            <a:chOff x="246428" y="4666719"/>
            <a:chExt cx="4853461" cy="798889"/>
          </a:xfrm>
        </p:grpSpPr>
        <p:sp>
          <p:nvSpPr>
            <p:cNvPr id="72" name="Rectangle 71">
              <a:extLst>
                <a:ext uri="{FF2B5EF4-FFF2-40B4-BE49-F238E27FC236}">
                  <a16:creationId xmlns:a16="http://schemas.microsoft.com/office/drawing/2014/main" id="{2664D6FB-939F-171F-36BE-B8BE6DC6D825}"/>
                </a:ext>
              </a:extLst>
            </p:cNvPr>
            <p:cNvSpPr/>
            <p:nvPr/>
          </p:nvSpPr>
          <p:spPr>
            <a:xfrm>
              <a:off x="246428" y="4666719"/>
              <a:ext cx="352338" cy="798889"/>
            </a:xfrm>
            <a:prstGeom prst="rect">
              <a:avLst/>
            </a:prstGeom>
            <a:solidFill>
              <a:srgbClr val="1F497D"/>
            </a:solidFill>
            <a:ln w="9525" cap="flat" cmpd="sng" algn="ctr">
              <a:solidFill>
                <a:srgbClr val="0077C8">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73" name="Rectangle 72">
              <a:extLst>
                <a:ext uri="{FF2B5EF4-FFF2-40B4-BE49-F238E27FC236}">
                  <a16:creationId xmlns:a16="http://schemas.microsoft.com/office/drawing/2014/main" id="{63C9B20A-B8E0-7004-0F24-281978009C30}"/>
                </a:ext>
              </a:extLst>
            </p:cNvPr>
            <p:cNvSpPr/>
            <p:nvPr/>
          </p:nvSpPr>
          <p:spPr>
            <a:xfrm>
              <a:off x="687944" y="4666719"/>
              <a:ext cx="4411945" cy="798889"/>
            </a:xfrm>
            <a:prstGeom prst="rect">
              <a:avLst/>
            </a:prstGeom>
            <a:solidFill>
              <a:sysClr val="window" lastClr="FFFFFF">
                <a:lumMod val="95000"/>
              </a:sysClr>
            </a:solidFill>
            <a:ln w="9525" cap="flat" cmpd="sng" algn="ctr">
              <a:noFill/>
              <a:prstDash val="solid"/>
            </a:ln>
            <a:effectLst/>
          </p:spPr>
          <p:txBody>
            <a:bodyPr lIns="9144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Whether the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competence, experience and integrity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of the directors and executive officers of BCBSM and the proposed directors and executive officers of the domestic insurers are such that it would be (or would not be) in the public interest to permit the transaction </a:t>
              </a:r>
            </a:p>
          </p:txBody>
        </p:sp>
      </p:grpSp>
      <p:cxnSp>
        <p:nvCxnSpPr>
          <p:cNvPr id="75" name="Straight Connector 74">
            <a:extLst>
              <a:ext uri="{FF2B5EF4-FFF2-40B4-BE49-F238E27FC236}">
                <a16:creationId xmlns:a16="http://schemas.microsoft.com/office/drawing/2014/main" id="{A55591B1-5410-AE6C-4E97-447625939DA4}"/>
              </a:ext>
            </a:extLst>
          </p:cNvPr>
          <p:cNvCxnSpPr>
            <a:cxnSpLocks/>
          </p:cNvCxnSpPr>
          <p:nvPr/>
        </p:nvCxnSpPr>
        <p:spPr>
          <a:xfrm flipV="1">
            <a:off x="554735" y="1790187"/>
            <a:ext cx="11086280" cy="43434"/>
          </a:xfrm>
          <a:prstGeom prst="line">
            <a:avLst/>
          </a:prstGeom>
          <a:noFill/>
          <a:ln w="12700" cap="flat" cmpd="sng" algn="ctr">
            <a:solidFill>
              <a:sysClr val="window" lastClr="FFFFFF">
                <a:lumMod val="85000"/>
              </a:sysClr>
            </a:solidFill>
            <a:prstDash val="dash"/>
          </a:ln>
          <a:effectLst/>
        </p:spPr>
      </p:cxnSp>
      <p:cxnSp>
        <p:nvCxnSpPr>
          <p:cNvPr id="76" name="Straight Connector 75">
            <a:extLst>
              <a:ext uri="{FF2B5EF4-FFF2-40B4-BE49-F238E27FC236}">
                <a16:creationId xmlns:a16="http://schemas.microsoft.com/office/drawing/2014/main" id="{7394A6B6-81B5-41AB-93A4-A4096D325977}"/>
              </a:ext>
            </a:extLst>
          </p:cNvPr>
          <p:cNvCxnSpPr>
            <a:cxnSpLocks/>
          </p:cNvCxnSpPr>
          <p:nvPr/>
        </p:nvCxnSpPr>
        <p:spPr>
          <a:xfrm>
            <a:off x="554735" y="2411107"/>
            <a:ext cx="11086280" cy="0"/>
          </a:xfrm>
          <a:prstGeom prst="line">
            <a:avLst/>
          </a:prstGeom>
          <a:noFill/>
          <a:ln w="12700" cap="flat" cmpd="sng" algn="ctr">
            <a:solidFill>
              <a:sysClr val="window" lastClr="FFFFFF">
                <a:lumMod val="85000"/>
              </a:sysClr>
            </a:solidFill>
            <a:prstDash val="dash"/>
          </a:ln>
          <a:effectLst/>
        </p:spPr>
      </p:cxnSp>
      <p:cxnSp>
        <p:nvCxnSpPr>
          <p:cNvPr id="77" name="Straight Connector 76">
            <a:extLst>
              <a:ext uri="{FF2B5EF4-FFF2-40B4-BE49-F238E27FC236}">
                <a16:creationId xmlns:a16="http://schemas.microsoft.com/office/drawing/2014/main" id="{A60FB8FE-8518-180C-4833-62B92605922C}"/>
              </a:ext>
            </a:extLst>
          </p:cNvPr>
          <p:cNvCxnSpPr>
            <a:cxnSpLocks/>
          </p:cNvCxnSpPr>
          <p:nvPr/>
        </p:nvCxnSpPr>
        <p:spPr>
          <a:xfrm flipV="1">
            <a:off x="554735" y="3204209"/>
            <a:ext cx="11086280" cy="25455"/>
          </a:xfrm>
          <a:prstGeom prst="line">
            <a:avLst/>
          </a:prstGeom>
          <a:noFill/>
          <a:ln w="12700" cap="flat" cmpd="sng" algn="ctr">
            <a:solidFill>
              <a:sysClr val="window" lastClr="FFFFFF">
                <a:lumMod val="85000"/>
              </a:sysClr>
            </a:solidFill>
            <a:prstDash val="dash"/>
          </a:ln>
          <a:effectLst/>
        </p:spPr>
      </p:cxnSp>
      <p:cxnSp>
        <p:nvCxnSpPr>
          <p:cNvPr id="78" name="Straight Connector 77">
            <a:extLst>
              <a:ext uri="{FF2B5EF4-FFF2-40B4-BE49-F238E27FC236}">
                <a16:creationId xmlns:a16="http://schemas.microsoft.com/office/drawing/2014/main" id="{6416D7E6-99D3-4E12-354A-8F9F27387DF2}"/>
              </a:ext>
            </a:extLst>
          </p:cNvPr>
          <p:cNvCxnSpPr>
            <a:cxnSpLocks/>
          </p:cNvCxnSpPr>
          <p:nvPr/>
        </p:nvCxnSpPr>
        <p:spPr>
          <a:xfrm flipV="1">
            <a:off x="554735" y="3994249"/>
            <a:ext cx="11086280" cy="53972"/>
          </a:xfrm>
          <a:prstGeom prst="line">
            <a:avLst/>
          </a:prstGeom>
          <a:noFill/>
          <a:ln w="12700" cap="flat" cmpd="sng" algn="ctr">
            <a:solidFill>
              <a:sysClr val="window" lastClr="FFFFFF">
                <a:lumMod val="85000"/>
              </a:sysClr>
            </a:solidFill>
            <a:prstDash val="dash"/>
          </a:ln>
          <a:effectLst/>
        </p:spPr>
      </p:cxnSp>
      <p:cxnSp>
        <p:nvCxnSpPr>
          <p:cNvPr id="79" name="Straight Connector 78">
            <a:extLst>
              <a:ext uri="{FF2B5EF4-FFF2-40B4-BE49-F238E27FC236}">
                <a16:creationId xmlns:a16="http://schemas.microsoft.com/office/drawing/2014/main" id="{6457B6AE-DE04-2D32-A6F9-0FD9751DB558}"/>
              </a:ext>
            </a:extLst>
          </p:cNvPr>
          <p:cNvCxnSpPr>
            <a:cxnSpLocks/>
          </p:cNvCxnSpPr>
          <p:nvPr/>
        </p:nvCxnSpPr>
        <p:spPr>
          <a:xfrm>
            <a:off x="554735" y="4933979"/>
            <a:ext cx="11082528" cy="0"/>
          </a:xfrm>
          <a:prstGeom prst="line">
            <a:avLst/>
          </a:prstGeom>
          <a:noFill/>
          <a:ln w="12700" cap="flat" cmpd="sng" algn="ctr">
            <a:solidFill>
              <a:sysClr val="window" lastClr="FFFFFF">
                <a:lumMod val="85000"/>
              </a:sysClr>
            </a:solidFill>
            <a:prstDash val="dash"/>
          </a:ln>
          <a:effectLst/>
        </p:spPr>
      </p:cxnSp>
      <p:cxnSp>
        <p:nvCxnSpPr>
          <p:cNvPr id="80" name="Straight Connector 79">
            <a:extLst>
              <a:ext uri="{FF2B5EF4-FFF2-40B4-BE49-F238E27FC236}">
                <a16:creationId xmlns:a16="http://schemas.microsoft.com/office/drawing/2014/main" id="{BDE989FF-D885-6BE0-4BD8-8ED7E10D015E}"/>
              </a:ext>
            </a:extLst>
          </p:cNvPr>
          <p:cNvCxnSpPr>
            <a:cxnSpLocks/>
          </p:cNvCxnSpPr>
          <p:nvPr/>
        </p:nvCxnSpPr>
        <p:spPr>
          <a:xfrm>
            <a:off x="561170" y="5882441"/>
            <a:ext cx="11076093" cy="0"/>
          </a:xfrm>
          <a:prstGeom prst="line">
            <a:avLst/>
          </a:prstGeom>
          <a:noFill/>
          <a:ln w="12700" cap="flat" cmpd="sng" algn="ctr">
            <a:solidFill>
              <a:sysClr val="window" lastClr="FFFFFF">
                <a:lumMod val="85000"/>
              </a:sysClr>
            </a:solidFill>
            <a:prstDash val="dash"/>
          </a:ln>
          <a:effectLst/>
        </p:spPr>
      </p:cxnSp>
      <p:grpSp>
        <p:nvGrpSpPr>
          <p:cNvPr id="81" name="Group 80">
            <a:extLst>
              <a:ext uri="{FF2B5EF4-FFF2-40B4-BE49-F238E27FC236}">
                <a16:creationId xmlns:a16="http://schemas.microsoft.com/office/drawing/2014/main" id="{CA0504EF-55D8-CE82-9B05-B0FA0FAEA181}"/>
              </a:ext>
            </a:extLst>
          </p:cNvPr>
          <p:cNvGrpSpPr/>
          <p:nvPr/>
        </p:nvGrpSpPr>
        <p:grpSpPr>
          <a:xfrm>
            <a:off x="554736" y="5935267"/>
            <a:ext cx="11358589" cy="518475"/>
            <a:chOff x="246428" y="1805610"/>
            <a:chExt cx="11354745" cy="518475"/>
          </a:xfrm>
        </p:grpSpPr>
        <p:sp>
          <p:nvSpPr>
            <p:cNvPr id="82" name="Rectangle 81">
              <a:extLst>
                <a:ext uri="{FF2B5EF4-FFF2-40B4-BE49-F238E27FC236}">
                  <a16:creationId xmlns:a16="http://schemas.microsoft.com/office/drawing/2014/main" id="{FBD0D6B7-1F8C-384F-C9D3-6E24F63250C0}"/>
                </a:ext>
              </a:extLst>
            </p:cNvPr>
            <p:cNvSpPr/>
            <p:nvPr/>
          </p:nvSpPr>
          <p:spPr>
            <a:xfrm>
              <a:off x="246428" y="1805610"/>
              <a:ext cx="352338" cy="490756"/>
            </a:xfrm>
            <a:prstGeom prst="rect">
              <a:avLst/>
            </a:prstGeom>
            <a:solidFill>
              <a:srgbClr val="1F497D"/>
            </a:solidFill>
            <a:ln w="9525" cap="flat" cmpd="sng" algn="ctr">
              <a:solidFill>
                <a:srgbClr val="0077C8">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white"/>
                  </a:solidFill>
                  <a:latin typeface="Calibri" panose="020F0502020204030204"/>
                </a:rPr>
                <a:t>7</a:t>
              </a:r>
              <a:endParaRPr kumimoji="0" lang="en-US" sz="16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EE508FDF-7E68-BBEA-9997-0A7432D29050}"/>
                </a:ext>
              </a:extLst>
            </p:cNvPr>
            <p:cNvSpPr/>
            <p:nvPr/>
          </p:nvSpPr>
          <p:spPr>
            <a:xfrm>
              <a:off x="687945" y="1805610"/>
              <a:ext cx="4410301" cy="490756"/>
            </a:xfrm>
            <a:prstGeom prst="rect">
              <a:avLst/>
            </a:prstGeom>
            <a:solidFill>
              <a:sysClr val="window" lastClr="FFFFFF">
                <a:lumMod val="95000"/>
              </a:sysClr>
            </a:solidFill>
            <a:ln w="9525" cap="flat" cmpd="sng" algn="ctr">
              <a:noFill/>
              <a:prstDash val="solid"/>
            </a:ln>
            <a:effectLst/>
          </p:spPr>
          <p:txBody>
            <a:bodyPr lIns="9144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Whether the transaction is likely to be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hazardous or prejudicial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to the insurance-buying public</a:t>
              </a:r>
            </a:p>
          </p:txBody>
        </p:sp>
        <p:sp>
          <p:nvSpPr>
            <p:cNvPr id="84" name="Rectangle 83">
              <a:extLst>
                <a:ext uri="{FF2B5EF4-FFF2-40B4-BE49-F238E27FC236}">
                  <a16:creationId xmlns:a16="http://schemas.microsoft.com/office/drawing/2014/main" id="{E7C01E97-683E-964F-CD39-F54BA1514906}"/>
                </a:ext>
              </a:extLst>
            </p:cNvPr>
            <p:cNvSpPr/>
            <p:nvPr/>
          </p:nvSpPr>
          <p:spPr>
            <a:xfrm>
              <a:off x="5152305" y="1942623"/>
              <a:ext cx="6448868" cy="381462"/>
            </a:xfrm>
            <a:prstGeom prst="rect">
              <a:avLst/>
            </a:prstGeom>
            <a:solidFill>
              <a:sysClr val="window" lastClr="FFFFFF"/>
            </a:solidFill>
            <a:ln w="9525" cap="flat" cmpd="sng" algn="ctr">
              <a:noFill/>
              <a:prstDash val="solid"/>
            </a:ln>
            <a:effectLst/>
          </p:spPr>
          <p:txBody>
            <a:bodyPr rtlCol="0" anchor="ctr"/>
            <a:lstStyle/>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Affiliation will greatly </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promote and improve cost-effective, high-quality care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in Vermont</a:t>
              </a:r>
            </a:p>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No plans currently exist to make material staff reductions</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in Vermont </a:t>
              </a:r>
            </a:p>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85" name="Rectangle 84">
            <a:extLst>
              <a:ext uri="{FF2B5EF4-FFF2-40B4-BE49-F238E27FC236}">
                <a16:creationId xmlns:a16="http://schemas.microsoft.com/office/drawing/2014/main" id="{39B66D0F-8D16-E33F-54C1-4DAA1BB3E503}"/>
              </a:ext>
            </a:extLst>
          </p:cNvPr>
          <p:cNvSpPr/>
          <p:nvPr/>
        </p:nvSpPr>
        <p:spPr>
          <a:xfrm>
            <a:off x="5464365" y="4999026"/>
            <a:ext cx="6176650" cy="798889"/>
          </a:xfrm>
          <a:prstGeom prst="rect">
            <a:avLst/>
          </a:prstGeom>
          <a:solidFill>
            <a:sysClr val="window" lastClr="FFFFFF"/>
          </a:solidFill>
          <a:ln w="9525" cap="flat" cmpd="sng" algn="ctr">
            <a:noFill/>
            <a:prstDash val="solid"/>
          </a:ln>
          <a:effectLst/>
        </p:spPr>
        <p:txBody>
          <a:bodyPr rtlCol="0" anchor="ctr"/>
          <a:lstStyle/>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0" dirty="0">
                <a:solidFill>
                  <a:prstClr val="black"/>
                </a:solidFill>
                <a:latin typeface="Calibri" panose="020F0502020204030204"/>
              </a:rPr>
              <a:t>C</a:t>
            </a:r>
            <a:r>
              <a:rPr kumimoji="0" lang="en-US" sz="1200" b="1" i="0" u="none" strike="noStrike" kern="0" cap="none" spc="0" normalizeH="0" baseline="0" noProof="0" dirty="0" err="1">
                <a:ln>
                  <a:noFill/>
                </a:ln>
                <a:solidFill>
                  <a:prstClr val="black"/>
                </a:solidFill>
                <a:effectLst/>
                <a:uLnTx/>
                <a:uFillTx/>
                <a:latin typeface="Calibri" panose="020F0502020204030204"/>
                <a:ea typeface="+mn-ea"/>
                <a:cs typeface="+mn-cs"/>
              </a:rPr>
              <a:t>urrent</a:t>
            </a: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 leaders of BCBSM have demonstrated integrity and competence </a:t>
            </a:r>
            <a:r>
              <a:rPr kumimoji="0" lang="en-US" sz="1200" i="0" u="none" strike="noStrike" kern="0" cap="none" spc="0" normalizeH="0" baseline="0" noProof="0" dirty="0">
                <a:ln>
                  <a:noFill/>
                </a:ln>
                <a:solidFill>
                  <a:prstClr val="black"/>
                </a:solidFill>
                <a:effectLst/>
                <a:uLnTx/>
                <a:uFillTx/>
                <a:latin typeface="Calibri" panose="020F0502020204030204"/>
                <a:ea typeface="+mn-ea"/>
                <a:cs typeface="+mn-cs"/>
              </a:rPr>
              <a:t>during their years of service to BCBSM</a:t>
            </a:r>
          </a:p>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latin typeface="Calibri" panose="020F0502020204030204"/>
              </a:rPr>
              <a:t>All </a:t>
            </a:r>
            <a:r>
              <a:rPr lang="en-US" sz="1200" b="1" kern="0" dirty="0">
                <a:solidFill>
                  <a:prstClr val="black"/>
                </a:solidFill>
                <a:latin typeface="Calibri" panose="020F0502020204030204"/>
              </a:rPr>
              <a:t>members of the reconstituted BCBSVT board have prior experience </a:t>
            </a:r>
            <a:r>
              <a:rPr lang="en-US" sz="1200" kern="0" dirty="0">
                <a:solidFill>
                  <a:prstClr val="black"/>
                </a:solidFill>
                <a:latin typeface="Calibri" panose="020F0502020204030204"/>
              </a:rPr>
              <a:t>as an insurance company board member</a:t>
            </a:r>
            <a:endParaRPr kumimoji="0" lang="en-US" sz="1200" i="0" u="none" strike="noStrike" kern="0" cap="none" spc="0" normalizeH="0" baseline="0" noProof="0" dirty="0">
              <a:ln>
                <a:noFill/>
              </a:ln>
              <a:solidFill>
                <a:prstClr val="black"/>
              </a:solidFill>
              <a:effectLst/>
              <a:uLnTx/>
              <a:uFillTx/>
              <a:latin typeface="Calibri" panose="020F0502020204030204"/>
              <a:ea typeface="+mn-ea"/>
              <a:cs typeface="+mn-cs"/>
            </a:endParaRPr>
          </a:p>
          <a:p>
            <a:pPr marL="182880" marR="0" lvl="0" indent="-18288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No plans currently exist to change the management teams </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at BCBSVT, </a:t>
            </a:r>
            <a:r>
              <a:rPr kumimoji="0" lang="en-US" sz="1200" b="0" i="0" u="none" strike="noStrike" kern="0" cap="none" spc="0" normalizeH="0" baseline="0" noProof="0" dirty="0" err="1">
                <a:ln>
                  <a:noFill/>
                </a:ln>
                <a:solidFill>
                  <a:prstClr val="black"/>
                </a:solidFill>
                <a:effectLst/>
                <a:uLnTx/>
                <a:uFillTx/>
                <a:latin typeface="Calibri" panose="020F0502020204030204"/>
                <a:ea typeface="+mn-ea"/>
                <a:cs typeface="+mn-cs"/>
              </a:rPr>
              <a:t>TVHP</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or VBA</a:t>
            </a:r>
          </a:p>
        </p:txBody>
      </p:sp>
    </p:spTree>
    <p:extLst>
      <p:ext uri="{BB962C8B-B14F-4D97-AF65-F5344CB8AC3E}">
        <p14:creationId xmlns:p14="http://schemas.microsoft.com/office/powerpoint/2010/main" val="276159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1DDD69F-D1E2-4C62-B3BD-BD10BFAAE3AD}"/>
              </a:ext>
            </a:extLst>
          </p:cNvPr>
          <p:cNvGraphicFramePr>
            <a:graphicFrameLocks noChangeAspect="1"/>
          </p:cNvGraphicFramePr>
          <p:nvPr>
            <p:custDataLst>
              <p:tags r:id="rId1"/>
            </p:custDataLst>
            <p:extLst>
              <p:ext uri="{D42A27DB-BD31-4B8C-83A1-F6EECF244321}">
                <p14:modId xmlns:p14="http://schemas.microsoft.com/office/powerpoint/2010/main" val="3791598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6" name="Object 5" hidden="1">
                        <a:extLst>
                          <a:ext uri="{FF2B5EF4-FFF2-40B4-BE49-F238E27FC236}">
                            <a16:creationId xmlns:a16="http://schemas.microsoft.com/office/drawing/2014/main" id="{01DDD69F-D1E2-4C62-B3BD-BD10BFAAE3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1218530E-FCE0-406C-A983-D5CDDD1F1208}"/>
              </a:ext>
            </a:extLst>
          </p:cNvPr>
          <p:cNvSpPr>
            <a:spLocks noGrp="1"/>
          </p:cNvSpPr>
          <p:nvPr>
            <p:ph type="title"/>
          </p:nvPr>
        </p:nvSpPr>
        <p:spPr/>
        <p:txBody>
          <a:bodyPr vert="horz"/>
          <a:lstStyle/>
          <a:p>
            <a:r>
              <a:rPr lang="en-US" dirty="0"/>
              <a:t>Agenda for </a:t>
            </a:r>
            <a:r>
              <a:rPr lang="en-US"/>
              <a:t>today’s discussion</a:t>
            </a:r>
          </a:p>
        </p:txBody>
      </p:sp>
      <p:sp>
        <p:nvSpPr>
          <p:cNvPr id="9" name="TextBox 8">
            <a:extLst>
              <a:ext uri="{FF2B5EF4-FFF2-40B4-BE49-F238E27FC236}">
                <a16:creationId xmlns:a16="http://schemas.microsoft.com/office/drawing/2014/main" id="{45040E85-A530-4887-B1BB-194D355414B6}"/>
              </a:ext>
            </a:extLst>
          </p:cNvPr>
          <p:cNvSpPr txBox="1"/>
          <p:nvPr>
            <p:custDataLst>
              <p:tags r:id="rId2"/>
            </p:custDataLst>
          </p:nvPr>
        </p:nvSpPr>
        <p:spPr>
          <a:xfrm>
            <a:off x="4701309" y="2242588"/>
            <a:ext cx="6935955" cy="2557110"/>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000"/>
              </a:spcBef>
            </a:pPr>
            <a:r>
              <a:rPr lang="en-US" dirty="0"/>
              <a:t>Introduction of today’s attendees</a:t>
            </a:r>
            <a:endParaRPr lang="en-US" i="1" dirty="0"/>
          </a:p>
          <a:p>
            <a:pPr lvl="1">
              <a:spcBef>
                <a:spcPts val="1000"/>
              </a:spcBef>
            </a:pPr>
            <a:r>
              <a:rPr lang="en-US" dirty="0"/>
              <a:t>Overview of Blue Cross Blue Shield of Michigan (BCBSM)</a:t>
            </a:r>
          </a:p>
          <a:p>
            <a:pPr lvl="1">
              <a:spcBef>
                <a:spcPts val="1000"/>
              </a:spcBef>
            </a:pPr>
            <a:r>
              <a:rPr lang="en-US" dirty="0"/>
              <a:t>Rationale and overview of the proposed affiliation</a:t>
            </a:r>
          </a:p>
          <a:p>
            <a:pPr lvl="1">
              <a:spcBef>
                <a:spcPts val="1000"/>
              </a:spcBef>
            </a:pPr>
            <a:r>
              <a:rPr lang="en-US" dirty="0"/>
              <a:t>Value proposition</a:t>
            </a:r>
          </a:p>
          <a:p>
            <a:pPr lvl="1">
              <a:spcBef>
                <a:spcPts val="1000"/>
              </a:spcBef>
            </a:pPr>
            <a:r>
              <a:rPr lang="en-US" dirty="0"/>
              <a:t>Anticipated impacts on Blue Cross and Blue Shield of Vermont (BCBSVT) and the state of Vermont and required regulatory approvals</a:t>
            </a:r>
          </a:p>
          <a:p>
            <a:pPr lvl="1">
              <a:spcBef>
                <a:spcPts val="1000"/>
              </a:spcBef>
            </a:pPr>
            <a:r>
              <a:rPr lang="en-US" dirty="0"/>
              <a:t>Standards for approval</a:t>
            </a:r>
          </a:p>
        </p:txBody>
      </p:sp>
    </p:spTree>
    <p:extLst>
      <p:ext uri="{BB962C8B-B14F-4D97-AF65-F5344CB8AC3E}">
        <p14:creationId xmlns:p14="http://schemas.microsoft.com/office/powerpoint/2010/main" val="375101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Object 1" hidden="1">
            <a:extLst>
              <a:ext uri="{FF2B5EF4-FFF2-40B4-BE49-F238E27FC236}">
                <a16:creationId xmlns:a16="http://schemas.microsoft.com/office/drawing/2014/main" id="{7F0F0BE5-E228-4630-94BF-341199AF9412}"/>
              </a:ext>
            </a:extLst>
          </p:cNvPr>
          <p:cNvGraphicFramePr>
            <a:graphicFrameLocks noChangeAspect="1"/>
          </p:cNvGraphicFramePr>
          <p:nvPr>
            <p:custDataLst>
              <p:tags r:id="rId1"/>
            </p:custDataLst>
            <p:extLst>
              <p:ext uri="{D42A27DB-BD31-4B8C-83A1-F6EECF244321}">
                <p14:modId xmlns:p14="http://schemas.microsoft.com/office/powerpoint/2010/main" val="3162126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89" name="Object 1" hidden="1">
                        <a:extLst>
                          <a:ext uri="{FF2B5EF4-FFF2-40B4-BE49-F238E27FC236}">
                            <a16:creationId xmlns:a16="http://schemas.microsoft.com/office/drawing/2014/main" id="{7F0F0BE5-E228-4630-94BF-341199AF941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2" name="2. Slide Title">
            <a:extLst>
              <a:ext uri="{FF2B5EF4-FFF2-40B4-BE49-F238E27FC236}">
                <a16:creationId xmlns:a16="http://schemas.microsoft.com/office/drawing/2014/main" id="{601ECFAB-55C1-4354-8525-4F50650760E9}"/>
              </a:ext>
            </a:extLst>
          </p:cNvPr>
          <p:cNvSpPr txBox="1">
            <a:spLocks/>
          </p:cNvSpPr>
          <p:nvPr>
            <p:custDataLst>
              <p:tags r:id="rId2"/>
            </p:custDataLst>
          </p:nvPr>
        </p:nvSpPr>
        <p:spPr>
          <a:xfrm>
            <a:off x="595847" y="3017842"/>
            <a:ext cx="2477511" cy="15388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r>
              <a:rPr lang="en-US" sz="2000" dirty="0"/>
              <a:t>We are uniquely positioned to form a deep and impactful partnership with BCBSVT</a:t>
            </a:r>
          </a:p>
        </p:txBody>
      </p:sp>
      <p:sp>
        <p:nvSpPr>
          <p:cNvPr id="163" name="Slide Number">
            <a:extLst>
              <a:ext uri="{FF2B5EF4-FFF2-40B4-BE49-F238E27FC236}">
                <a16:creationId xmlns:a16="http://schemas.microsoft.com/office/drawing/2014/main" id="{9251DB72-67BB-4377-947B-EF30C56A0F11}"/>
              </a:ext>
            </a:extLst>
          </p:cNvPr>
          <p:cNvSpPr>
            <a:spLocks noChangeArrowheads="1"/>
          </p:cNvSpPr>
          <p:nvPr>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610744" rtl="0" fontAlgn="auto">
                <a:spcBef>
                  <a:spcPts val="0"/>
                </a:spcBef>
                <a:spcAft>
                  <a:spcPts val="0"/>
                </a:spcAft>
                <a:defRPr/>
              </a:pPr>
              <a:t>3</a:t>
            </a:fld>
            <a:endParaRPr lang="en-US" sz="900" b="0" dirty="0">
              <a:solidFill>
                <a:schemeClr val="bg1"/>
              </a:solidFill>
              <a:latin typeface="+mn-lt"/>
              <a:ea typeface="+mn-ea"/>
              <a:cs typeface="Arial" panose="020B0604020202020204" pitchFamily="34" charset="0"/>
            </a:endParaRPr>
          </a:p>
        </p:txBody>
      </p:sp>
      <p:grpSp>
        <p:nvGrpSpPr>
          <p:cNvPr id="5" name="Group 4">
            <a:extLst>
              <a:ext uri="{FF2B5EF4-FFF2-40B4-BE49-F238E27FC236}">
                <a16:creationId xmlns:a16="http://schemas.microsoft.com/office/drawing/2014/main" id="{CF044FD8-DBB6-4980-8DA8-C030340F8F3A}"/>
              </a:ext>
            </a:extLst>
          </p:cNvPr>
          <p:cNvGrpSpPr/>
          <p:nvPr/>
        </p:nvGrpSpPr>
        <p:grpSpPr>
          <a:xfrm>
            <a:off x="3281499" y="1415482"/>
            <a:ext cx="8910525" cy="5460274"/>
            <a:chOff x="8001148" y="1663694"/>
            <a:chExt cx="4343255" cy="5346703"/>
          </a:xfrm>
        </p:grpSpPr>
        <p:sp>
          <p:nvSpPr>
            <p:cNvPr id="142" name="Rectangle: Single Corner Rounded 141">
              <a:extLst>
                <a:ext uri="{FF2B5EF4-FFF2-40B4-BE49-F238E27FC236}">
                  <a16:creationId xmlns:a16="http://schemas.microsoft.com/office/drawing/2014/main" id="{68B1B36D-43A3-4E8F-9586-77F8B3CEA0B0}"/>
                </a:ext>
              </a:extLst>
            </p:cNvPr>
            <p:cNvSpPr/>
            <p:nvPr/>
          </p:nvSpPr>
          <p:spPr>
            <a:xfrm rot="16200000">
              <a:off x="7448697" y="2216145"/>
              <a:ext cx="5346703" cy="4241801"/>
            </a:xfrm>
            <a:prstGeom prst="round1Rect">
              <a:avLst>
                <a:gd name="adj" fmla="val 35853"/>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46" name="Rectangle: Single Corner Rounded 145">
              <a:extLst>
                <a:ext uri="{FF2B5EF4-FFF2-40B4-BE49-F238E27FC236}">
                  <a16:creationId xmlns:a16="http://schemas.microsoft.com/office/drawing/2014/main" id="{D17DF8A6-DBC7-434F-A9FB-933A7D85EF9C}"/>
                </a:ext>
              </a:extLst>
            </p:cNvPr>
            <p:cNvSpPr/>
            <p:nvPr/>
          </p:nvSpPr>
          <p:spPr>
            <a:xfrm rot="16200000">
              <a:off x="7550152" y="2216146"/>
              <a:ext cx="5346701" cy="4241801"/>
            </a:xfrm>
            <a:prstGeom prst="round1Rect">
              <a:avLst>
                <a:gd name="adj" fmla="val 35853"/>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sp>
        <p:nvSpPr>
          <p:cNvPr id="14" name="TextBox 13">
            <a:extLst>
              <a:ext uri="{FF2B5EF4-FFF2-40B4-BE49-F238E27FC236}">
                <a16:creationId xmlns:a16="http://schemas.microsoft.com/office/drawing/2014/main" id="{E97231B1-9825-4472-986F-F1D92C4F33CB}"/>
              </a:ext>
            </a:extLst>
          </p:cNvPr>
          <p:cNvSpPr txBox="1">
            <a:spLocks/>
          </p:cNvSpPr>
          <p:nvPr/>
        </p:nvSpPr>
        <p:spPr>
          <a:xfrm>
            <a:off x="4424258" y="2168187"/>
            <a:ext cx="7213768" cy="553998"/>
          </a:xfrm>
          <a:prstGeom prst="rect">
            <a:avLst/>
          </a:prstGeom>
          <a:ln w="6350">
            <a:noFill/>
            <a:miter lim="800000"/>
          </a:ln>
        </p:spPr>
        <p:txBody>
          <a:bodyPr vert="horz" wrap="square" lIns="0" tIns="0" rIns="0" bIns="0" rtlCol="0" anchor="t">
            <a:spAutoFit/>
          </a:bodyPr>
          <a:lstStyle/>
          <a:p>
            <a:pPr algn="l">
              <a:spcBef>
                <a:spcPts val="300"/>
              </a:spcBef>
              <a:spcAft>
                <a:spcPts val="300"/>
              </a:spcAft>
              <a:buNone/>
            </a:pPr>
            <a:r>
              <a:rPr lang="en-US" b="1" dirty="0">
                <a:solidFill>
                  <a:schemeClr val="bg1"/>
                </a:solidFill>
              </a:rPr>
              <a:t>We share similar missions and a steadfast commitment to our communities and subscribers</a:t>
            </a:r>
          </a:p>
        </p:txBody>
      </p:sp>
      <p:sp>
        <p:nvSpPr>
          <p:cNvPr id="87" name="TextBox 86">
            <a:extLst>
              <a:ext uri="{FF2B5EF4-FFF2-40B4-BE49-F238E27FC236}">
                <a16:creationId xmlns:a16="http://schemas.microsoft.com/office/drawing/2014/main" id="{6BFDE92B-0103-4A77-BC46-82863E7712B7}"/>
              </a:ext>
            </a:extLst>
          </p:cNvPr>
          <p:cNvSpPr txBox="1">
            <a:spLocks/>
          </p:cNvSpPr>
          <p:nvPr/>
        </p:nvSpPr>
        <p:spPr>
          <a:xfrm>
            <a:off x="4424258" y="3045450"/>
            <a:ext cx="7213768" cy="553998"/>
          </a:xfrm>
          <a:prstGeom prst="rect">
            <a:avLst/>
          </a:prstGeom>
          <a:ln w="6350">
            <a:noFill/>
            <a:miter lim="800000"/>
          </a:ln>
        </p:spPr>
        <p:txBody>
          <a:bodyPr vert="horz" wrap="square" lIns="0" tIns="0" rIns="0" bIns="0" rtlCol="0" anchor="t">
            <a:spAutoFit/>
          </a:bodyPr>
          <a:lstStyle/>
          <a:p>
            <a:pPr algn="l">
              <a:spcBef>
                <a:spcPts val="300"/>
              </a:spcBef>
              <a:spcAft>
                <a:spcPts val="300"/>
              </a:spcAft>
              <a:buNone/>
            </a:pPr>
            <a:r>
              <a:rPr lang="en-US" b="1" dirty="0">
                <a:solidFill>
                  <a:schemeClr val="bg1"/>
                </a:solidFill>
              </a:rPr>
              <a:t>Our strategic aspirations align well, and a real opportunity exists to build towards our shared goals together </a:t>
            </a:r>
          </a:p>
        </p:txBody>
      </p:sp>
      <p:sp>
        <p:nvSpPr>
          <p:cNvPr id="101" name="TextBox 100">
            <a:extLst>
              <a:ext uri="{FF2B5EF4-FFF2-40B4-BE49-F238E27FC236}">
                <a16:creationId xmlns:a16="http://schemas.microsoft.com/office/drawing/2014/main" id="{6CCA6686-4A26-4EC0-9D0E-5258D9CF6848}"/>
              </a:ext>
            </a:extLst>
          </p:cNvPr>
          <p:cNvSpPr txBox="1">
            <a:spLocks/>
          </p:cNvSpPr>
          <p:nvPr/>
        </p:nvSpPr>
        <p:spPr>
          <a:xfrm>
            <a:off x="4424258" y="3922713"/>
            <a:ext cx="7213768" cy="1107996"/>
          </a:xfrm>
          <a:prstGeom prst="rect">
            <a:avLst/>
          </a:prstGeom>
          <a:ln w="6350">
            <a:noFill/>
            <a:miter lim="800000"/>
          </a:ln>
        </p:spPr>
        <p:txBody>
          <a:bodyPr vert="horz" wrap="square" lIns="0" tIns="0" rIns="0" bIns="0" rtlCol="0" anchor="t">
            <a:spAutoFit/>
          </a:bodyPr>
          <a:lstStyle/>
          <a:p>
            <a:pPr algn="l">
              <a:spcBef>
                <a:spcPts val="300"/>
              </a:spcBef>
              <a:spcAft>
                <a:spcPts val="300"/>
              </a:spcAft>
              <a:buNone/>
            </a:pPr>
            <a:r>
              <a:rPr lang="en-US" b="1" dirty="0">
                <a:solidFill>
                  <a:schemeClr val="bg1"/>
                </a:solidFill>
              </a:rPr>
              <a:t>We have deep partnerships today; </a:t>
            </a:r>
            <a:r>
              <a:rPr lang="en-US" b="1" dirty="0">
                <a:solidFill>
                  <a:schemeClr val="bg1"/>
                </a:solidFill>
                <a:cs typeface="+mn-cs"/>
              </a:rPr>
              <a:t>a deeper relationship would be a natural extension of these efforts and would support BCBSVT in delivering high quality, affordable, and accessible healthcare to its members and communities</a:t>
            </a:r>
            <a:endParaRPr lang="en-US" b="1" dirty="0">
              <a:solidFill>
                <a:schemeClr val="bg1"/>
              </a:solidFill>
            </a:endParaRPr>
          </a:p>
        </p:txBody>
      </p:sp>
      <p:sp>
        <p:nvSpPr>
          <p:cNvPr id="106" name="TextBox 105">
            <a:extLst>
              <a:ext uri="{FF2B5EF4-FFF2-40B4-BE49-F238E27FC236}">
                <a16:creationId xmlns:a16="http://schemas.microsoft.com/office/drawing/2014/main" id="{062F71A1-6C72-4B7A-AEA1-9D713B1B7754}"/>
              </a:ext>
            </a:extLst>
          </p:cNvPr>
          <p:cNvSpPr txBox="1">
            <a:spLocks/>
          </p:cNvSpPr>
          <p:nvPr/>
        </p:nvSpPr>
        <p:spPr>
          <a:xfrm>
            <a:off x="4424258" y="5353974"/>
            <a:ext cx="7213768" cy="1107996"/>
          </a:xfrm>
          <a:prstGeom prst="rect">
            <a:avLst/>
          </a:prstGeom>
          <a:ln w="6350">
            <a:noFill/>
            <a:miter lim="800000"/>
          </a:ln>
        </p:spPr>
        <p:txBody>
          <a:bodyPr vert="horz" wrap="square" lIns="0" tIns="0" rIns="0" bIns="0" rtlCol="0" anchor="t">
            <a:spAutoFit/>
          </a:bodyPr>
          <a:lstStyle>
            <a:defPPr>
              <a:defRPr lang="en-US"/>
            </a:defPPr>
            <a:lvl1pPr>
              <a:spcBef>
                <a:spcPts val="300"/>
              </a:spcBef>
              <a:spcAft>
                <a:spcPts val="300"/>
              </a:spcAft>
              <a:buNone/>
              <a:defRPr sz="1400" b="1">
                <a:solidFill>
                  <a:schemeClr val="accent3"/>
                </a:solidFill>
              </a:defRPr>
            </a:lvl1pPr>
          </a:lstStyle>
          <a:p>
            <a:r>
              <a:rPr lang="en-US" sz="1800" dirty="0">
                <a:solidFill>
                  <a:schemeClr val="bg1"/>
                </a:solidFill>
              </a:rPr>
              <a:t>We are committed to a true partnership with BCBSVT, that builds on its role as a leader in Vermont’s healthcare landscape and further enhances our joint ability to drive positive impact across the communities we serve</a:t>
            </a:r>
          </a:p>
        </p:txBody>
      </p:sp>
      <p:grpSp>
        <p:nvGrpSpPr>
          <p:cNvPr id="91" name="Group 90">
            <a:extLst>
              <a:ext uri="{FF2B5EF4-FFF2-40B4-BE49-F238E27FC236}">
                <a16:creationId xmlns:a16="http://schemas.microsoft.com/office/drawing/2014/main" id="{9C2FBF6C-3F88-4F41-9BF4-E1AD39651078}"/>
              </a:ext>
            </a:extLst>
          </p:cNvPr>
          <p:cNvGrpSpPr/>
          <p:nvPr/>
        </p:nvGrpSpPr>
        <p:grpSpPr>
          <a:xfrm>
            <a:off x="597896" y="5733450"/>
            <a:ext cx="2266454" cy="1105748"/>
            <a:chOff x="3497" y="5212237"/>
            <a:chExt cx="3334786" cy="1626961"/>
          </a:xfrm>
        </p:grpSpPr>
        <p:sp>
          <p:nvSpPr>
            <p:cNvPr id="92" name="Freeform: Shape 91">
              <a:extLst>
                <a:ext uri="{FF2B5EF4-FFF2-40B4-BE49-F238E27FC236}">
                  <a16:creationId xmlns:a16="http://schemas.microsoft.com/office/drawing/2014/main" id="{3393064B-8A9B-4176-A6AE-F51C80E6CF91}"/>
                </a:ext>
              </a:extLst>
            </p:cNvPr>
            <p:cNvSpPr/>
            <p:nvPr/>
          </p:nvSpPr>
          <p:spPr>
            <a:xfrm>
              <a:off x="3497" y="6768938"/>
              <a:ext cx="3334786" cy="70260"/>
            </a:xfrm>
            <a:custGeom>
              <a:avLst/>
              <a:gdLst>
                <a:gd name="connsiteX0" fmla="*/ 3334787 w 3334786"/>
                <a:gd name="connsiteY0" fmla="*/ 35130 h 70260"/>
                <a:gd name="connsiteX1" fmla="*/ 1667390 w 3334786"/>
                <a:gd name="connsiteY1" fmla="*/ 70260 h 70260"/>
                <a:gd name="connsiteX2" fmla="*/ 0 w 3334786"/>
                <a:gd name="connsiteY2" fmla="*/ 35130 h 70260"/>
                <a:gd name="connsiteX3" fmla="*/ 1667397 w 3334786"/>
                <a:gd name="connsiteY3" fmla="*/ 0 h 70260"/>
                <a:gd name="connsiteX4" fmla="*/ 3334787 w 3334786"/>
                <a:gd name="connsiteY4" fmla="*/ 35130 h 7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4786" h="70260">
                  <a:moveTo>
                    <a:pt x="3334787" y="35130"/>
                  </a:moveTo>
                  <a:cubicBezTo>
                    <a:pt x="3334787" y="35130"/>
                    <a:pt x="2588266" y="70260"/>
                    <a:pt x="1667390" y="70260"/>
                  </a:cubicBezTo>
                  <a:cubicBezTo>
                    <a:pt x="746513" y="70260"/>
                    <a:pt x="0" y="35130"/>
                    <a:pt x="0" y="35130"/>
                  </a:cubicBezTo>
                  <a:cubicBezTo>
                    <a:pt x="0" y="35130"/>
                    <a:pt x="746520" y="0"/>
                    <a:pt x="1667397" y="0"/>
                  </a:cubicBezTo>
                  <a:cubicBezTo>
                    <a:pt x="2588274" y="0"/>
                    <a:pt x="3334787" y="35130"/>
                    <a:pt x="3334787" y="35130"/>
                  </a:cubicBezTo>
                  <a:close/>
                </a:path>
              </a:pathLst>
            </a:custGeom>
            <a:solidFill>
              <a:schemeClr val="tx2">
                <a:lumMod val="75000"/>
                <a:alpha val="30000"/>
              </a:schemeClr>
            </a:solidFill>
            <a:ln w="76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059C54E-3621-484B-A486-0ACC7334F43E}"/>
                </a:ext>
              </a:extLst>
            </p:cNvPr>
            <p:cNvSpPr/>
            <p:nvPr/>
          </p:nvSpPr>
          <p:spPr>
            <a:xfrm>
              <a:off x="849609" y="6206405"/>
              <a:ext cx="579566" cy="613073"/>
            </a:xfrm>
            <a:custGeom>
              <a:avLst/>
              <a:gdLst>
                <a:gd name="connsiteX0" fmla="*/ 0 w 579566"/>
                <a:gd name="connsiteY0" fmla="*/ 0 h 613073"/>
                <a:gd name="connsiteX1" fmla="*/ 579566 w 579566"/>
                <a:gd name="connsiteY1" fmla="*/ 0 h 613073"/>
                <a:gd name="connsiteX2" fmla="*/ 579566 w 579566"/>
                <a:gd name="connsiteY2" fmla="*/ 613073 h 613073"/>
                <a:gd name="connsiteX3" fmla="*/ 0 w 579566"/>
                <a:gd name="connsiteY3" fmla="*/ 613073 h 613073"/>
              </a:gdLst>
              <a:ahLst/>
              <a:cxnLst>
                <a:cxn ang="0">
                  <a:pos x="connsiteX0" y="connsiteY0"/>
                </a:cxn>
                <a:cxn ang="0">
                  <a:pos x="connsiteX1" y="connsiteY1"/>
                </a:cxn>
                <a:cxn ang="0">
                  <a:pos x="connsiteX2" y="connsiteY2"/>
                </a:cxn>
                <a:cxn ang="0">
                  <a:pos x="connsiteX3" y="connsiteY3"/>
                </a:cxn>
              </a:cxnLst>
              <a:rect l="l" t="t" r="r" b="b"/>
              <a:pathLst>
                <a:path w="579566" h="613073">
                  <a:moveTo>
                    <a:pt x="0" y="0"/>
                  </a:moveTo>
                  <a:lnTo>
                    <a:pt x="579566" y="0"/>
                  </a:lnTo>
                  <a:lnTo>
                    <a:pt x="579566" y="613073"/>
                  </a:lnTo>
                  <a:lnTo>
                    <a:pt x="0" y="613073"/>
                  </a:lnTo>
                  <a:close/>
                </a:path>
              </a:pathLst>
            </a:custGeom>
            <a:solidFill>
              <a:schemeClr val="accent3"/>
            </a:solidFill>
            <a:ln w="76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46792A8-7292-4335-BE54-A818492619B3}"/>
                </a:ext>
              </a:extLst>
            </p:cNvPr>
            <p:cNvSpPr/>
            <p:nvPr/>
          </p:nvSpPr>
          <p:spPr>
            <a:xfrm>
              <a:off x="1429175" y="6206405"/>
              <a:ext cx="210948" cy="613073"/>
            </a:xfrm>
            <a:custGeom>
              <a:avLst/>
              <a:gdLst>
                <a:gd name="connsiteX0" fmla="*/ 0 w 210948"/>
                <a:gd name="connsiteY0" fmla="*/ 0 h 613073"/>
                <a:gd name="connsiteX1" fmla="*/ 210949 w 210948"/>
                <a:gd name="connsiteY1" fmla="*/ 0 h 613073"/>
                <a:gd name="connsiteX2" fmla="*/ 210949 w 210948"/>
                <a:gd name="connsiteY2" fmla="*/ 613073 h 613073"/>
                <a:gd name="connsiteX3" fmla="*/ 0 w 210948"/>
                <a:gd name="connsiteY3" fmla="*/ 613073 h 613073"/>
              </a:gdLst>
              <a:ahLst/>
              <a:cxnLst>
                <a:cxn ang="0">
                  <a:pos x="connsiteX0" y="connsiteY0"/>
                </a:cxn>
                <a:cxn ang="0">
                  <a:pos x="connsiteX1" y="connsiteY1"/>
                </a:cxn>
                <a:cxn ang="0">
                  <a:pos x="connsiteX2" y="connsiteY2"/>
                </a:cxn>
                <a:cxn ang="0">
                  <a:pos x="connsiteX3" y="connsiteY3"/>
                </a:cxn>
              </a:cxnLst>
              <a:rect l="l" t="t" r="r" b="b"/>
              <a:pathLst>
                <a:path w="210948" h="613073">
                  <a:moveTo>
                    <a:pt x="0" y="0"/>
                  </a:moveTo>
                  <a:lnTo>
                    <a:pt x="210949" y="0"/>
                  </a:lnTo>
                  <a:lnTo>
                    <a:pt x="210949" y="613073"/>
                  </a:lnTo>
                  <a:lnTo>
                    <a:pt x="0" y="613073"/>
                  </a:lnTo>
                  <a:close/>
                </a:path>
              </a:pathLst>
            </a:custGeom>
            <a:solidFill>
              <a:schemeClr val="accent3">
                <a:lumMod val="75000"/>
              </a:schemeClr>
            </a:solidFill>
            <a:ln w="76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5931C75-D90D-482F-8EC4-B77E42B97D92}"/>
                </a:ext>
              </a:extLst>
            </p:cNvPr>
            <p:cNvSpPr/>
            <p:nvPr/>
          </p:nvSpPr>
          <p:spPr>
            <a:xfrm>
              <a:off x="1467911" y="6206405"/>
              <a:ext cx="579566" cy="613073"/>
            </a:xfrm>
            <a:custGeom>
              <a:avLst/>
              <a:gdLst>
                <a:gd name="connsiteX0" fmla="*/ 0 w 579566"/>
                <a:gd name="connsiteY0" fmla="*/ 0 h 613073"/>
                <a:gd name="connsiteX1" fmla="*/ 579566 w 579566"/>
                <a:gd name="connsiteY1" fmla="*/ 0 h 613073"/>
                <a:gd name="connsiteX2" fmla="*/ 579566 w 579566"/>
                <a:gd name="connsiteY2" fmla="*/ 613073 h 613073"/>
                <a:gd name="connsiteX3" fmla="*/ 0 w 579566"/>
                <a:gd name="connsiteY3" fmla="*/ 613073 h 613073"/>
              </a:gdLst>
              <a:ahLst/>
              <a:cxnLst>
                <a:cxn ang="0">
                  <a:pos x="connsiteX0" y="connsiteY0"/>
                </a:cxn>
                <a:cxn ang="0">
                  <a:pos x="connsiteX1" y="connsiteY1"/>
                </a:cxn>
                <a:cxn ang="0">
                  <a:pos x="connsiteX2" y="connsiteY2"/>
                </a:cxn>
                <a:cxn ang="0">
                  <a:pos x="connsiteX3" y="connsiteY3"/>
                </a:cxn>
              </a:cxnLst>
              <a:rect l="l" t="t" r="r" b="b"/>
              <a:pathLst>
                <a:path w="579566" h="613073">
                  <a:moveTo>
                    <a:pt x="0" y="0"/>
                  </a:moveTo>
                  <a:lnTo>
                    <a:pt x="579566" y="0"/>
                  </a:lnTo>
                  <a:lnTo>
                    <a:pt x="579566" y="613073"/>
                  </a:lnTo>
                  <a:lnTo>
                    <a:pt x="0" y="613073"/>
                  </a:lnTo>
                  <a:close/>
                </a:path>
              </a:pathLst>
            </a:custGeom>
            <a:solidFill>
              <a:schemeClr val="accent3"/>
            </a:solidFill>
            <a:ln w="76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F07CAD6-C54B-4F6B-A24F-97AE2D45CBCF}"/>
                </a:ext>
              </a:extLst>
            </p:cNvPr>
            <p:cNvSpPr/>
            <p:nvPr/>
          </p:nvSpPr>
          <p:spPr>
            <a:xfrm>
              <a:off x="2047477" y="6206405"/>
              <a:ext cx="105474" cy="613073"/>
            </a:xfrm>
            <a:custGeom>
              <a:avLst/>
              <a:gdLst>
                <a:gd name="connsiteX0" fmla="*/ 0 w 105474"/>
                <a:gd name="connsiteY0" fmla="*/ 0 h 613073"/>
                <a:gd name="connsiteX1" fmla="*/ 105474 w 105474"/>
                <a:gd name="connsiteY1" fmla="*/ 0 h 613073"/>
                <a:gd name="connsiteX2" fmla="*/ 105474 w 105474"/>
                <a:gd name="connsiteY2" fmla="*/ 613073 h 613073"/>
                <a:gd name="connsiteX3" fmla="*/ 0 w 105474"/>
                <a:gd name="connsiteY3" fmla="*/ 613073 h 613073"/>
              </a:gdLst>
              <a:ahLst/>
              <a:cxnLst>
                <a:cxn ang="0">
                  <a:pos x="connsiteX0" y="connsiteY0"/>
                </a:cxn>
                <a:cxn ang="0">
                  <a:pos x="connsiteX1" y="connsiteY1"/>
                </a:cxn>
                <a:cxn ang="0">
                  <a:pos x="connsiteX2" y="connsiteY2"/>
                </a:cxn>
                <a:cxn ang="0">
                  <a:pos x="connsiteX3" y="connsiteY3"/>
                </a:cxn>
              </a:cxnLst>
              <a:rect l="l" t="t" r="r" b="b"/>
              <a:pathLst>
                <a:path w="105474" h="613073">
                  <a:moveTo>
                    <a:pt x="0" y="0"/>
                  </a:moveTo>
                  <a:lnTo>
                    <a:pt x="105474" y="0"/>
                  </a:lnTo>
                  <a:lnTo>
                    <a:pt x="105474" y="613073"/>
                  </a:lnTo>
                  <a:lnTo>
                    <a:pt x="0" y="613073"/>
                  </a:lnTo>
                  <a:close/>
                </a:path>
              </a:pathLst>
            </a:custGeom>
            <a:solidFill>
              <a:schemeClr val="accent3">
                <a:lumMod val="75000"/>
              </a:schemeClr>
            </a:solidFill>
            <a:ln w="76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1BAD3C91-2711-4004-8B7E-56ACBF37D806}"/>
                </a:ext>
              </a:extLst>
            </p:cNvPr>
            <p:cNvSpPr/>
            <p:nvPr/>
          </p:nvSpPr>
          <p:spPr>
            <a:xfrm>
              <a:off x="2377956" y="5938416"/>
              <a:ext cx="382993" cy="795360"/>
            </a:xfrm>
            <a:custGeom>
              <a:avLst/>
              <a:gdLst>
                <a:gd name="connsiteX0" fmla="*/ 222340 w 382993"/>
                <a:gd name="connsiteY0" fmla="*/ 84024 h 795360"/>
                <a:gd name="connsiteX1" fmla="*/ 237474 w 382993"/>
                <a:gd name="connsiteY1" fmla="*/ 175727 h 795360"/>
                <a:gd name="connsiteX2" fmla="*/ 226596 w 382993"/>
                <a:gd name="connsiteY2" fmla="*/ 454739 h 795360"/>
                <a:gd name="connsiteX3" fmla="*/ 382994 w 382993"/>
                <a:gd name="connsiteY3" fmla="*/ 761233 h 795360"/>
                <a:gd name="connsiteX4" fmla="*/ 320864 w 382993"/>
                <a:gd name="connsiteY4" fmla="*/ 795361 h 795360"/>
                <a:gd name="connsiteX5" fmla="*/ 74869 w 382993"/>
                <a:gd name="connsiteY5" fmla="*/ 491829 h 795360"/>
                <a:gd name="connsiteX6" fmla="*/ 29863 w 382993"/>
                <a:gd name="connsiteY6" fmla="*/ 104870 h 795360"/>
                <a:gd name="connsiteX7" fmla="*/ 0 w 382993"/>
                <a:gd name="connsiteY7" fmla="*/ 0 h 795360"/>
                <a:gd name="connsiteX8" fmla="*/ 222340 w 382993"/>
                <a:gd name="connsiteY8" fmla="*/ 84024 h 79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93" h="795360">
                  <a:moveTo>
                    <a:pt x="222340" y="84024"/>
                  </a:moveTo>
                  <a:cubicBezTo>
                    <a:pt x="241570" y="102696"/>
                    <a:pt x="235829" y="159253"/>
                    <a:pt x="237474" y="175727"/>
                  </a:cubicBezTo>
                  <a:cubicBezTo>
                    <a:pt x="239120" y="192209"/>
                    <a:pt x="226596" y="454739"/>
                    <a:pt x="226596" y="454739"/>
                  </a:cubicBezTo>
                  <a:lnTo>
                    <a:pt x="382994" y="761233"/>
                  </a:lnTo>
                  <a:lnTo>
                    <a:pt x="320864" y="795361"/>
                  </a:lnTo>
                  <a:cubicBezTo>
                    <a:pt x="320864" y="795361"/>
                    <a:pt x="112770" y="565978"/>
                    <a:pt x="74869" y="491829"/>
                  </a:cubicBezTo>
                  <a:cubicBezTo>
                    <a:pt x="47578" y="343967"/>
                    <a:pt x="29863" y="104870"/>
                    <a:pt x="29863" y="104870"/>
                  </a:cubicBezTo>
                  <a:lnTo>
                    <a:pt x="0" y="0"/>
                  </a:lnTo>
                  <a:lnTo>
                    <a:pt x="222340" y="84024"/>
                  </a:lnTo>
                  <a:close/>
                </a:path>
              </a:pathLst>
            </a:custGeom>
            <a:solidFill>
              <a:schemeClr val="accent1"/>
            </a:solidFill>
            <a:ln w="76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88AD972-D027-4C4C-9FED-2A4EF7B7B083}"/>
                </a:ext>
              </a:extLst>
            </p:cNvPr>
            <p:cNvSpPr/>
            <p:nvPr/>
          </p:nvSpPr>
          <p:spPr>
            <a:xfrm>
              <a:off x="2237796" y="5923029"/>
              <a:ext cx="320679" cy="819474"/>
            </a:xfrm>
            <a:custGeom>
              <a:avLst/>
              <a:gdLst>
                <a:gd name="connsiteX0" fmla="*/ 320680 w 320679"/>
                <a:gd name="connsiteY0" fmla="*/ 78229 h 819474"/>
                <a:gd name="connsiteX1" fmla="*/ 192255 w 320679"/>
                <a:gd name="connsiteY1" fmla="*/ 349808 h 819474"/>
                <a:gd name="connsiteX2" fmla="*/ 192255 w 320679"/>
                <a:gd name="connsiteY2" fmla="*/ 349839 h 819474"/>
                <a:gd name="connsiteX3" fmla="*/ 168064 w 320679"/>
                <a:gd name="connsiteY3" fmla="*/ 400953 h 819474"/>
                <a:gd name="connsiteX4" fmla="*/ 101861 w 320679"/>
                <a:gd name="connsiteY4" fmla="*/ 705549 h 819474"/>
                <a:gd name="connsiteX5" fmla="*/ 101830 w 320679"/>
                <a:gd name="connsiteY5" fmla="*/ 705748 h 819474"/>
                <a:gd name="connsiteX6" fmla="*/ 75795 w 320679"/>
                <a:gd name="connsiteY6" fmla="*/ 819475 h 819474"/>
                <a:gd name="connsiteX7" fmla="*/ 0 w 320679"/>
                <a:gd name="connsiteY7" fmla="*/ 819475 h 819474"/>
                <a:gd name="connsiteX8" fmla="*/ 20072 w 320679"/>
                <a:gd name="connsiteY8" fmla="*/ 278461 h 819474"/>
                <a:gd name="connsiteX9" fmla="*/ 95867 w 320679"/>
                <a:gd name="connsiteY9" fmla="*/ 0 h 819474"/>
                <a:gd name="connsiteX10" fmla="*/ 320680 w 320679"/>
                <a:gd name="connsiteY10" fmla="*/ 78229 h 81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679" h="819474">
                  <a:moveTo>
                    <a:pt x="320680" y="78229"/>
                  </a:moveTo>
                  <a:lnTo>
                    <a:pt x="192255" y="349808"/>
                  </a:lnTo>
                  <a:lnTo>
                    <a:pt x="192255" y="349839"/>
                  </a:lnTo>
                  <a:lnTo>
                    <a:pt x="168064" y="400953"/>
                  </a:lnTo>
                  <a:lnTo>
                    <a:pt x="101861" y="705549"/>
                  </a:lnTo>
                  <a:lnTo>
                    <a:pt x="101830" y="705748"/>
                  </a:lnTo>
                  <a:lnTo>
                    <a:pt x="75795" y="819475"/>
                  </a:lnTo>
                  <a:lnTo>
                    <a:pt x="0" y="819475"/>
                  </a:lnTo>
                  <a:cubicBezTo>
                    <a:pt x="0" y="819475"/>
                    <a:pt x="18426" y="319654"/>
                    <a:pt x="20072" y="278461"/>
                  </a:cubicBezTo>
                  <a:cubicBezTo>
                    <a:pt x="31609" y="177955"/>
                    <a:pt x="95867" y="0"/>
                    <a:pt x="95867" y="0"/>
                  </a:cubicBezTo>
                  <a:lnTo>
                    <a:pt x="320680" y="78229"/>
                  </a:lnTo>
                  <a:close/>
                </a:path>
              </a:pathLst>
            </a:custGeom>
            <a:solidFill>
              <a:schemeClr val="accent1"/>
            </a:solidFill>
            <a:ln w="76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2B651CD-C56C-48F0-89AC-F8A5F3700E56}"/>
                </a:ext>
              </a:extLst>
            </p:cNvPr>
            <p:cNvSpPr/>
            <p:nvPr/>
          </p:nvSpPr>
          <p:spPr>
            <a:xfrm>
              <a:off x="2150878" y="6701028"/>
              <a:ext cx="162712" cy="71661"/>
            </a:xfrm>
            <a:custGeom>
              <a:avLst/>
              <a:gdLst>
                <a:gd name="connsiteX0" fmla="*/ 162713 w 162712"/>
                <a:gd name="connsiteY0" fmla="*/ 37059 h 71661"/>
                <a:gd name="connsiteX1" fmla="*/ 162713 w 162712"/>
                <a:gd name="connsiteY1" fmla="*/ 64297 h 71661"/>
                <a:gd name="connsiteX2" fmla="*/ 133508 w 162712"/>
                <a:gd name="connsiteY2" fmla="*/ 64297 h 71661"/>
                <a:gd name="connsiteX3" fmla="*/ 104058 w 162712"/>
                <a:gd name="connsiteY3" fmla="*/ 54973 h 71661"/>
                <a:gd name="connsiteX4" fmla="*/ 67244 w 162712"/>
                <a:gd name="connsiteY4" fmla="*/ 71661 h 71661"/>
                <a:gd name="connsiteX5" fmla="*/ 0 w 162712"/>
                <a:gd name="connsiteY5" fmla="*/ 71661 h 71661"/>
                <a:gd name="connsiteX6" fmla="*/ 0 w 162712"/>
                <a:gd name="connsiteY6" fmla="*/ 50065 h 71661"/>
                <a:gd name="connsiteX7" fmla="*/ 110443 w 162712"/>
                <a:gd name="connsiteY7" fmla="*/ 0 h 7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712" h="71661">
                  <a:moveTo>
                    <a:pt x="162713" y="37059"/>
                  </a:moveTo>
                  <a:lnTo>
                    <a:pt x="162713" y="64297"/>
                  </a:lnTo>
                  <a:lnTo>
                    <a:pt x="133508" y="64297"/>
                  </a:lnTo>
                  <a:lnTo>
                    <a:pt x="104058" y="54973"/>
                  </a:lnTo>
                  <a:lnTo>
                    <a:pt x="67244" y="71661"/>
                  </a:lnTo>
                  <a:lnTo>
                    <a:pt x="0" y="71661"/>
                  </a:lnTo>
                  <a:lnTo>
                    <a:pt x="0" y="50065"/>
                  </a:lnTo>
                  <a:lnTo>
                    <a:pt x="110443" y="0"/>
                  </a:lnTo>
                  <a:close/>
                </a:path>
              </a:pathLst>
            </a:custGeom>
            <a:solidFill>
              <a:schemeClr val="accent1"/>
            </a:solidFill>
            <a:ln w="76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FA45046-5A2F-4085-BBC3-F45AC2737126}"/>
                </a:ext>
              </a:extLst>
            </p:cNvPr>
            <p:cNvSpPr/>
            <p:nvPr/>
          </p:nvSpPr>
          <p:spPr>
            <a:xfrm>
              <a:off x="2657083" y="6693602"/>
              <a:ext cx="118894" cy="123900"/>
            </a:xfrm>
            <a:custGeom>
              <a:avLst/>
              <a:gdLst>
                <a:gd name="connsiteX0" fmla="*/ 99212 w 118894"/>
                <a:gd name="connsiteY0" fmla="*/ 0 h 123900"/>
                <a:gd name="connsiteX1" fmla="*/ 118894 w 118894"/>
                <a:gd name="connsiteY1" fmla="*/ 18817 h 123900"/>
                <a:gd name="connsiteX2" fmla="*/ 98722 w 118894"/>
                <a:gd name="connsiteY2" fmla="*/ 39930 h 123900"/>
                <a:gd name="connsiteX3" fmla="*/ 71630 w 118894"/>
                <a:gd name="connsiteY3" fmla="*/ 54774 h 123900"/>
                <a:gd name="connsiteX4" fmla="*/ 58257 w 118894"/>
                <a:gd name="connsiteY4" fmla="*/ 92920 h 123900"/>
                <a:gd name="connsiteX5" fmla="*/ 28638 w 118894"/>
                <a:gd name="connsiteY5" fmla="*/ 123901 h 123900"/>
                <a:gd name="connsiteX6" fmla="*/ 0 w 118894"/>
                <a:gd name="connsiteY6" fmla="*/ 115710 h 123900"/>
                <a:gd name="connsiteX7" fmla="*/ 36301 w 118894"/>
                <a:gd name="connsiteY7" fmla="*/ 12172 h 1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94" h="123900">
                  <a:moveTo>
                    <a:pt x="99212" y="0"/>
                  </a:moveTo>
                  <a:lnTo>
                    <a:pt x="118894" y="18817"/>
                  </a:lnTo>
                  <a:lnTo>
                    <a:pt x="98722" y="39930"/>
                  </a:lnTo>
                  <a:lnTo>
                    <a:pt x="71630" y="54774"/>
                  </a:lnTo>
                  <a:lnTo>
                    <a:pt x="58257" y="92920"/>
                  </a:lnTo>
                  <a:lnTo>
                    <a:pt x="28638" y="123901"/>
                  </a:lnTo>
                  <a:lnTo>
                    <a:pt x="0" y="115710"/>
                  </a:lnTo>
                  <a:lnTo>
                    <a:pt x="36301" y="12172"/>
                  </a:lnTo>
                  <a:close/>
                </a:path>
              </a:pathLst>
            </a:custGeom>
            <a:solidFill>
              <a:schemeClr val="accent1"/>
            </a:solidFill>
            <a:ln w="76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25F256A-43A8-42D7-B922-20446884C8A9}"/>
                </a:ext>
              </a:extLst>
            </p:cNvPr>
            <p:cNvSpPr/>
            <p:nvPr/>
          </p:nvSpPr>
          <p:spPr>
            <a:xfrm>
              <a:off x="2670886" y="5448501"/>
              <a:ext cx="112984" cy="131762"/>
            </a:xfrm>
            <a:custGeom>
              <a:avLst/>
              <a:gdLst>
                <a:gd name="connsiteX0" fmla="*/ 112984 w 112984"/>
                <a:gd name="connsiteY0" fmla="*/ 131763 h 131762"/>
                <a:gd name="connsiteX1" fmla="*/ 109111 w 112984"/>
                <a:gd name="connsiteY1" fmla="*/ 46889 h 131762"/>
                <a:gd name="connsiteX2" fmla="*/ 57529 w 112984"/>
                <a:gd name="connsiteY2" fmla="*/ 0 h 131762"/>
                <a:gd name="connsiteX3" fmla="*/ 9952 w 112984"/>
                <a:gd name="connsiteY3" fmla="*/ 34931 h 131762"/>
                <a:gd name="connsiteX4" fmla="*/ 0 w 112984"/>
                <a:gd name="connsiteY4" fmla="*/ 92767 h 1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 h="131762">
                  <a:moveTo>
                    <a:pt x="112984" y="131763"/>
                  </a:moveTo>
                  <a:lnTo>
                    <a:pt x="109111" y="46889"/>
                  </a:lnTo>
                  <a:lnTo>
                    <a:pt x="57529" y="0"/>
                  </a:lnTo>
                  <a:lnTo>
                    <a:pt x="9952" y="34931"/>
                  </a:lnTo>
                  <a:lnTo>
                    <a:pt x="0" y="92767"/>
                  </a:lnTo>
                  <a:close/>
                </a:path>
              </a:pathLst>
            </a:custGeom>
            <a:solidFill>
              <a:srgbClr val="F5D3BF"/>
            </a:solidFill>
            <a:ln w="76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AAA9211-6B71-45FC-817D-894D11A5D073}"/>
                </a:ext>
              </a:extLst>
            </p:cNvPr>
            <p:cNvSpPr/>
            <p:nvPr/>
          </p:nvSpPr>
          <p:spPr>
            <a:xfrm>
              <a:off x="2635415" y="5358109"/>
              <a:ext cx="137262" cy="162489"/>
            </a:xfrm>
            <a:custGeom>
              <a:avLst/>
              <a:gdLst>
                <a:gd name="connsiteX0" fmla="*/ 40592 w 137262"/>
                <a:gd name="connsiteY0" fmla="*/ 162490 h 162489"/>
                <a:gd name="connsiteX1" fmla="*/ 2507 w 137262"/>
                <a:gd name="connsiteY1" fmla="*/ 145204 h 162489"/>
                <a:gd name="connsiteX2" fmla="*/ 37484 w 137262"/>
                <a:gd name="connsiteY2" fmla="*/ 15141 h 162489"/>
                <a:gd name="connsiteX3" fmla="*/ 125696 w 137262"/>
                <a:gd name="connsiteY3" fmla="*/ 36254 h 162489"/>
                <a:gd name="connsiteX4" fmla="*/ 104330 w 137262"/>
                <a:gd name="connsiteY4" fmla="*/ 118924 h 162489"/>
                <a:gd name="connsiteX5" fmla="*/ 40592 w 137262"/>
                <a:gd name="connsiteY5" fmla="*/ 162490 h 16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262" h="162489">
                  <a:moveTo>
                    <a:pt x="40592" y="162490"/>
                  </a:moveTo>
                  <a:cubicBezTo>
                    <a:pt x="40592" y="162490"/>
                    <a:pt x="10905" y="154138"/>
                    <a:pt x="2507" y="145204"/>
                  </a:cubicBezTo>
                  <a:cubicBezTo>
                    <a:pt x="-5883" y="136270"/>
                    <a:pt x="7039" y="42325"/>
                    <a:pt x="37484" y="15141"/>
                  </a:cubicBezTo>
                  <a:cubicBezTo>
                    <a:pt x="67929" y="-12051"/>
                    <a:pt x="97118" y="-1180"/>
                    <a:pt x="125696" y="36254"/>
                  </a:cubicBezTo>
                  <a:cubicBezTo>
                    <a:pt x="154265" y="73696"/>
                    <a:pt x="123231" y="109263"/>
                    <a:pt x="104330" y="118924"/>
                  </a:cubicBezTo>
                  <a:cubicBezTo>
                    <a:pt x="85429" y="128592"/>
                    <a:pt x="40592" y="162490"/>
                    <a:pt x="40592" y="162490"/>
                  </a:cubicBezTo>
                  <a:close/>
                </a:path>
              </a:pathLst>
            </a:custGeom>
            <a:solidFill>
              <a:srgbClr val="F5D3BF"/>
            </a:solidFill>
            <a:ln w="76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6AAF140-D791-4D32-ABB8-098832FCF7AA}"/>
                </a:ext>
              </a:extLst>
            </p:cNvPr>
            <p:cNvSpPr/>
            <p:nvPr/>
          </p:nvSpPr>
          <p:spPr>
            <a:xfrm>
              <a:off x="2674530" y="5328109"/>
              <a:ext cx="148157" cy="179674"/>
            </a:xfrm>
            <a:custGeom>
              <a:avLst/>
              <a:gdLst>
                <a:gd name="connsiteX0" fmla="*/ 0 w 148157"/>
                <a:gd name="connsiteY0" fmla="*/ 39514 h 179674"/>
                <a:gd name="connsiteX1" fmla="*/ 8482 w 148157"/>
                <a:gd name="connsiteY1" fmla="*/ 10600 h 179674"/>
                <a:gd name="connsiteX2" fmla="*/ 77801 w 148157"/>
                <a:gd name="connsiteY2" fmla="*/ 20 h 179674"/>
                <a:gd name="connsiteX3" fmla="*/ 147089 w 148157"/>
                <a:gd name="connsiteY3" fmla="*/ 60581 h 179674"/>
                <a:gd name="connsiteX4" fmla="*/ 103170 w 148157"/>
                <a:gd name="connsiteY4" fmla="*/ 179674 h 179674"/>
                <a:gd name="connsiteX5" fmla="*/ 62620 w 148157"/>
                <a:gd name="connsiteY5" fmla="*/ 153662 h 179674"/>
                <a:gd name="connsiteX6" fmla="*/ 75427 w 148157"/>
                <a:gd name="connsiteY6" fmla="*/ 115179 h 179674"/>
                <a:gd name="connsiteX7" fmla="*/ 48496 w 148157"/>
                <a:gd name="connsiteY7" fmla="*/ 100297 h 179674"/>
                <a:gd name="connsiteX8" fmla="*/ 35765 w 148157"/>
                <a:gd name="connsiteY8" fmla="*/ 109713 h 179674"/>
                <a:gd name="connsiteX9" fmla="*/ 27773 w 148157"/>
                <a:gd name="connsiteY9" fmla="*/ 98536 h 179674"/>
                <a:gd name="connsiteX10" fmla="*/ 37166 w 148157"/>
                <a:gd name="connsiteY10" fmla="*/ 58208 h 179674"/>
                <a:gd name="connsiteX11" fmla="*/ 0 w 148157"/>
                <a:gd name="connsiteY11" fmla="*/ 39514 h 17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157" h="179674">
                  <a:moveTo>
                    <a:pt x="0" y="39514"/>
                  </a:moveTo>
                  <a:lnTo>
                    <a:pt x="8482" y="10600"/>
                  </a:lnTo>
                  <a:cubicBezTo>
                    <a:pt x="8482" y="10600"/>
                    <a:pt x="59413" y="-538"/>
                    <a:pt x="77801" y="20"/>
                  </a:cubicBezTo>
                  <a:cubicBezTo>
                    <a:pt x="96181" y="572"/>
                    <a:pt x="137910" y="28031"/>
                    <a:pt x="147089" y="60581"/>
                  </a:cubicBezTo>
                  <a:cubicBezTo>
                    <a:pt x="156283" y="93124"/>
                    <a:pt x="103170" y="179674"/>
                    <a:pt x="103170" y="179674"/>
                  </a:cubicBezTo>
                  <a:cubicBezTo>
                    <a:pt x="103170" y="179674"/>
                    <a:pt x="69586" y="165443"/>
                    <a:pt x="62620" y="153662"/>
                  </a:cubicBezTo>
                  <a:cubicBezTo>
                    <a:pt x="62620" y="153662"/>
                    <a:pt x="68224" y="123745"/>
                    <a:pt x="75427" y="115179"/>
                  </a:cubicBezTo>
                  <a:cubicBezTo>
                    <a:pt x="82623" y="106605"/>
                    <a:pt x="63730" y="88676"/>
                    <a:pt x="48496" y="100297"/>
                  </a:cubicBezTo>
                  <a:lnTo>
                    <a:pt x="35765" y="109713"/>
                  </a:lnTo>
                  <a:lnTo>
                    <a:pt x="27773" y="98536"/>
                  </a:lnTo>
                  <a:cubicBezTo>
                    <a:pt x="27773" y="98536"/>
                    <a:pt x="35038" y="63613"/>
                    <a:pt x="37166" y="58208"/>
                  </a:cubicBezTo>
                  <a:lnTo>
                    <a:pt x="0" y="39514"/>
                  </a:lnTo>
                  <a:close/>
                </a:path>
              </a:pathLst>
            </a:custGeom>
            <a:solidFill>
              <a:srgbClr val="311F16"/>
            </a:solidFill>
            <a:ln w="76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2C1E730-432D-4A25-8A07-F3411F2AE40B}"/>
                </a:ext>
              </a:extLst>
            </p:cNvPr>
            <p:cNvSpPr/>
            <p:nvPr/>
          </p:nvSpPr>
          <p:spPr>
            <a:xfrm>
              <a:off x="2667548" y="5537303"/>
              <a:ext cx="121741" cy="76422"/>
            </a:xfrm>
            <a:custGeom>
              <a:avLst/>
              <a:gdLst>
                <a:gd name="connsiteX0" fmla="*/ 121742 w 121741"/>
                <a:gd name="connsiteY0" fmla="*/ 76423 h 76422"/>
                <a:gd name="connsiteX1" fmla="*/ 115181 w 121741"/>
                <a:gd name="connsiteY1" fmla="*/ 18036 h 76422"/>
                <a:gd name="connsiteX2" fmla="*/ 1370 w 121741"/>
                <a:gd name="connsiteY2" fmla="*/ 0 h 76422"/>
                <a:gd name="connsiteX3" fmla="*/ 0 w 121741"/>
                <a:gd name="connsiteY3" fmla="*/ 9661 h 76422"/>
              </a:gdLst>
              <a:ahLst/>
              <a:cxnLst>
                <a:cxn ang="0">
                  <a:pos x="connsiteX0" y="connsiteY0"/>
                </a:cxn>
                <a:cxn ang="0">
                  <a:pos x="connsiteX1" y="connsiteY1"/>
                </a:cxn>
                <a:cxn ang="0">
                  <a:pos x="connsiteX2" y="connsiteY2"/>
                </a:cxn>
                <a:cxn ang="0">
                  <a:pos x="connsiteX3" y="connsiteY3"/>
                </a:cxn>
              </a:cxnLst>
              <a:rect l="l" t="t" r="r" b="b"/>
              <a:pathLst>
                <a:path w="121741" h="76422">
                  <a:moveTo>
                    <a:pt x="121742" y="76423"/>
                  </a:moveTo>
                  <a:lnTo>
                    <a:pt x="115181" y="18036"/>
                  </a:lnTo>
                  <a:lnTo>
                    <a:pt x="1370" y="0"/>
                  </a:lnTo>
                  <a:lnTo>
                    <a:pt x="0" y="9661"/>
                  </a:lnTo>
                  <a:close/>
                </a:path>
              </a:pathLst>
            </a:custGeom>
            <a:solidFill>
              <a:srgbClr val="FFFFFF"/>
            </a:solidFill>
            <a:ln w="76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AAC5FCF-F637-4576-B1E6-D1A9F894C3C7}"/>
                </a:ext>
              </a:extLst>
            </p:cNvPr>
            <p:cNvSpPr/>
            <p:nvPr/>
          </p:nvSpPr>
          <p:spPr>
            <a:xfrm>
              <a:off x="2336603" y="5541100"/>
              <a:ext cx="467217" cy="481348"/>
            </a:xfrm>
            <a:custGeom>
              <a:avLst/>
              <a:gdLst>
                <a:gd name="connsiteX0" fmla="*/ 330440 w 467217"/>
                <a:gd name="connsiteY0" fmla="*/ 0 h 481348"/>
                <a:gd name="connsiteX1" fmla="*/ 449365 w 467217"/>
                <a:gd name="connsiteY1" fmla="*/ 43023 h 481348"/>
                <a:gd name="connsiteX2" fmla="*/ 467217 w 467217"/>
                <a:gd name="connsiteY2" fmla="*/ 173094 h 481348"/>
                <a:gd name="connsiteX3" fmla="*/ 273577 w 467217"/>
                <a:gd name="connsiteY3" fmla="*/ 403908 h 481348"/>
                <a:gd name="connsiteX4" fmla="*/ 263694 w 467217"/>
                <a:gd name="connsiteY4" fmla="*/ 481349 h 481348"/>
                <a:gd name="connsiteX5" fmla="*/ 0 w 467217"/>
                <a:gd name="connsiteY5" fmla="*/ 382496 h 481348"/>
                <a:gd name="connsiteX6" fmla="*/ 330440 w 467217"/>
                <a:gd name="connsiteY6" fmla="*/ 0 h 48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217" h="481348">
                  <a:moveTo>
                    <a:pt x="330440" y="0"/>
                  </a:moveTo>
                  <a:lnTo>
                    <a:pt x="449365" y="43023"/>
                  </a:lnTo>
                  <a:cubicBezTo>
                    <a:pt x="449365" y="43023"/>
                    <a:pt x="467217" y="145251"/>
                    <a:pt x="467217" y="173094"/>
                  </a:cubicBezTo>
                  <a:cubicBezTo>
                    <a:pt x="467217" y="200928"/>
                    <a:pt x="412773" y="311914"/>
                    <a:pt x="273577" y="403908"/>
                  </a:cubicBezTo>
                  <a:lnTo>
                    <a:pt x="263694" y="481349"/>
                  </a:lnTo>
                  <a:lnTo>
                    <a:pt x="0" y="382496"/>
                  </a:lnTo>
                  <a:cubicBezTo>
                    <a:pt x="0" y="382488"/>
                    <a:pt x="153718" y="82302"/>
                    <a:pt x="330440" y="0"/>
                  </a:cubicBezTo>
                  <a:close/>
                </a:path>
              </a:pathLst>
            </a:custGeom>
            <a:solidFill>
              <a:schemeClr val="accent4"/>
            </a:solidFill>
            <a:ln w="76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35A2577-B47A-4080-9A95-FF3C575A7C85}"/>
                </a:ext>
              </a:extLst>
            </p:cNvPr>
            <p:cNvSpPr/>
            <p:nvPr/>
          </p:nvSpPr>
          <p:spPr>
            <a:xfrm>
              <a:off x="1908956" y="5212237"/>
              <a:ext cx="263777" cy="555451"/>
            </a:xfrm>
            <a:custGeom>
              <a:avLst/>
              <a:gdLst>
                <a:gd name="connsiteX0" fmla="*/ 96265 w 263777"/>
                <a:gd name="connsiteY0" fmla="*/ 555452 h 555451"/>
                <a:gd name="connsiteX1" fmla="*/ 0 w 263777"/>
                <a:gd name="connsiteY1" fmla="*/ 456415 h 555451"/>
                <a:gd name="connsiteX2" fmla="*/ 167505 w 263777"/>
                <a:gd name="connsiteY2" fmla="*/ 0 h 555451"/>
                <a:gd name="connsiteX3" fmla="*/ 263778 w 263777"/>
                <a:gd name="connsiteY3" fmla="*/ 99052 h 555451"/>
              </a:gdLst>
              <a:ahLst/>
              <a:cxnLst>
                <a:cxn ang="0">
                  <a:pos x="connsiteX0" y="connsiteY0"/>
                </a:cxn>
                <a:cxn ang="0">
                  <a:pos x="connsiteX1" y="connsiteY1"/>
                </a:cxn>
                <a:cxn ang="0">
                  <a:pos x="connsiteX2" y="connsiteY2"/>
                </a:cxn>
                <a:cxn ang="0">
                  <a:pos x="connsiteX3" y="connsiteY3"/>
                </a:cxn>
              </a:cxnLst>
              <a:rect l="l" t="t" r="r" b="b"/>
              <a:pathLst>
                <a:path w="263777" h="555451">
                  <a:moveTo>
                    <a:pt x="96265" y="555452"/>
                  </a:moveTo>
                  <a:lnTo>
                    <a:pt x="0" y="456415"/>
                  </a:lnTo>
                  <a:lnTo>
                    <a:pt x="167505" y="0"/>
                  </a:lnTo>
                  <a:lnTo>
                    <a:pt x="263778" y="99052"/>
                  </a:lnTo>
                  <a:close/>
                </a:path>
              </a:pathLst>
            </a:custGeom>
            <a:solidFill>
              <a:schemeClr val="accent3"/>
            </a:solidFill>
            <a:ln w="76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594E818-960D-4F8F-BD9F-7A1767F13F75}"/>
                </a:ext>
              </a:extLst>
            </p:cNvPr>
            <p:cNvSpPr/>
            <p:nvPr/>
          </p:nvSpPr>
          <p:spPr>
            <a:xfrm>
              <a:off x="2076461" y="5212237"/>
              <a:ext cx="546602" cy="247388"/>
            </a:xfrm>
            <a:custGeom>
              <a:avLst/>
              <a:gdLst>
                <a:gd name="connsiteX0" fmla="*/ 96273 w 546602"/>
                <a:gd name="connsiteY0" fmla="*/ 99052 h 247388"/>
                <a:gd name="connsiteX1" fmla="*/ 0 w 546602"/>
                <a:gd name="connsiteY1" fmla="*/ 0 h 247388"/>
                <a:gd name="connsiteX2" fmla="*/ 450337 w 546602"/>
                <a:gd name="connsiteY2" fmla="*/ 148336 h 247388"/>
                <a:gd name="connsiteX3" fmla="*/ 546602 w 546602"/>
                <a:gd name="connsiteY3" fmla="*/ 247388 h 247388"/>
              </a:gdLst>
              <a:ahLst/>
              <a:cxnLst>
                <a:cxn ang="0">
                  <a:pos x="connsiteX0" y="connsiteY0"/>
                </a:cxn>
                <a:cxn ang="0">
                  <a:pos x="connsiteX1" y="connsiteY1"/>
                </a:cxn>
                <a:cxn ang="0">
                  <a:pos x="connsiteX2" y="connsiteY2"/>
                </a:cxn>
                <a:cxn ang="0">
                  <a:pos x="connsiteX3" y="connsiteY3"/>
                </a:cxn>
              </a:cxnLst>
              <a:rect l="l" t="t" r="r" b="b"/>
              <a:pathLst>
                <a:path w="546602" h="247388">
                  <a:moveTo>
                    <a:pt x="96273" y="99052"/>
                  </a:moveTo>
                  <a:lnTo>
                    <a:pt x="0" y="0"/>
                  </a:lnTo>
                  <a:lnTo>
                    <a:pt x="450337" y="148336"/>
                  </a:lnTo>
                  <a:lnTo>
                    <a:pt x="546602" y="247388"/>
                  </a:lnTo>
                  <a:close/>
                </a:path>
              </a:pathLst>
            </a:custGeom>
            <a:solidFill>
              <a:schemeClr val="accent3">
                <a:lumMod val="75000"/>
              </a:schemeClr>
            </a:solidFill>
            <a:ln w="76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53AF68A-653B-4E88-A774-A46D8FFF0C26}"/>
                </a:ext>
              </a:extLst>
            </p:cNvPr>
            <p:cNvSpPr/>
            <p:nvPr/>
          </p:nvSpPr>
          <p:spPr>
            <a:xfrm>
              <a:off x="2005221" y="5311288"/>
              <a:ext cx="617842" cy="604744"/>
            </a:xfrm>
            <a:custGeom>
              <a:avLst/>
              <a:gdLst>
                <a:gd name="connsiteX0" fmla="*/ 617842 w 617842"/>
                <a:gd name="connsiteY0" fmla="*/ 148336 h 604744"/>
                <a:gd name="connsiteX1" fmla="*/ 450337 w 617842"/>
                <a:gd name="connsiteY1" fmla="*/ 604744 h 604744"/>
                <a:gd name="connsiteX2" fmla="*/ 0 w 617842"/>
                <a:gd name="connsiteY2" fmla="*/ 456400 h 604744"/>
                <a:gd name="connsiteX3" fmla="*/ 167513 w 617842"/>
                <a:gd name="connsiteY3" fmla="*/ 0 h 604744"/>
              </a:gdLst>
              <a:ahLst/>
              <a:cxnLst>
                <a:cxn ang="0">
                  <a:pos x="connsiteX0" y="connsiteY0"/>
                </a:cxn>
                <a:cxn ang="0">
                  <a:pos x="connsiteX1" y="connsiteY1"/>
                </a:cxn>
                <a:cxn ang="0">
                  <a:pos x="connsiteX2" y="connsiteY2"/>
                </a:cxn>
                <a:cxn ang="0">
                  <a:pos x="connsiteX3" y="connsiteY3"/>
                </a:cxn>
              </a:cxnLst>
              <a:rect l="l" t="t" r="r" b="b"/>
              <a:pathLst>
                <a:path w="617842" h="604744">
                  <a:moveTo>
                    <a:pt x="617842" y="148336"/>
                  </a:moveTo>
                  <a:lnTo>
                    <a:pt x="450337" y="604744"/>
                  </a:lnTo>
                  <a:lnTo>
                    <a:pt x="0" y="456400"/>
                  </a:lnTo>
                  <a:lnTo>
                    <a:pt x="167513" y="0"/>
                  </a:lnTo>
                  <a:close/>
                </a:path>
              </a:pathLst>
            </a:custGeom>
            <a:solidFill>
              <a:schemeClr val="accent3">
                <a:lumMod val="75000"/>
              </a:schemeClr>
            </a:solidFill>
            <a:ln w="76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95E1F0B-9420-4A49-8A3E-E62FC5756829}"/>
                </a:ext>
              </a:extLst>
            </p:cNvPr>
            <p:cNvSpPr/>
            <p:nvPr/>
          </p:nvSpPr>
          <p:spPr>
            <a:xfrm>
              <a:off x="2072805" y="5732344"/>
              <a:ext cx="156976" cy="82899"/>
            </a:xfrm>
            <a:custGeom>
              <a:avLst/>
              <a:gdLst>
                <a:gd name="connsiteX0" fmla="*/ 149826 w 156976"/>
                <a:gd name="connsiteY0" fmla="*/ 40114 h 82899"/>
                <a:gd name="connsiteX1" fmla="*/ 150982 w 156976"/>
                <a:gd name="connsiteY1" fmla="*/ 0 h 82899"/>
                <a:gd name="connsiteX2" fmla="*/ 133069 w 156976"/>
                <a:gd name="connsiteY2" fmla="*/ 0 h 82899"/>
                <a:gd name="connsiteX3" fmla="*/ 57113 w 156976"/>
                <a:gd name="connsiteY3" fmla="*/ 13619 h 82899"/>
                <a:gd name="connsiteX4" fmla="*/ 9604 w 156976"/>
                <a:gd name="connsiteY4" fmla="*/ 26327 h 82899"/>
                <a:gd name="connsiteX5" fmla="*/ 17175 w 156976"/>
                <a:gd name="connsiteY5" fmla="*/ 39034 h 82899"/>
                <a:gd name="connsiteX6" fmla="*/ 45615 w 156976"/>
                <a:gd name="connsiteY6" fmla="*/ 39034 h 82899"/>
                <a:gd name="connsiteX7" fmla="*/ 15453 w 156976"/>
                <a:gd name="connsiteY7" fmla="*/ 62712 h 82899"/>
                <a:gd name="connsiteX8" fmla="*/ 418 w 156976"/>
                <a:gd name="connsiteY8" fmla="*/ 57200 h 82899"/>
                <a:gd name="connsiteX9" fmla="*/ 5670 w 156976"/>
                <a:gd name="connsiteY9" fmla="*/ 78673 h 82899"/>
                <a:gd name="connsiteX10" fmla="*/ 36536 w 156976"/>
                <a:gd name="connsiteY10" fmla="*/ 77464 h 82899"/>
                <a:gd name="connsiteX11" fmla="*/ 64378 w 156976"/>
                <a:gd name="connsiteY11" fmla="*/ 81100 h 82899"/>
                <a:gd name="connsiteX12" fmla="*/ 92519 w 156976"/>
                <a:gd name="connsiteY12" fmla="*/ 80802 h 82899"/>
                <a:gd name="connsiteX13" fmla="*/ 112491 w 156976"/>
                <a:gd name="connsiteY13" fmla="*/ 79891 h 82899"/>
                <a:gd name="connsiteX14" fmla="*/ 140027 w 156976"/>
                <a:gd name="connsiteY14" fmla="*/ 57231 h 82899"/>
                <a:gd name="connsiteX15" fmla="*/ 156976 w 156976"/>
                <a:gd name="connsiteY15" fmla="*/ 57231 h 82899"/>
                <a:gd name="connsiteX16" fmla="*/ 149826 w 156976"/>
                <a:gd name="connsiteY16" fmla="*/ 40114 h 8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976" h="82899">
                  <a:moveTo>
                    <a:pt x="149826" y="40114"/>
                  </a:moveTo>
                  <a:lnTo>
                    <a:pt x="150982" y="0"/>
                  </a:lnTo>
                  <a:lnTo>
                    <a:pt x="133069" y="0"/>
                  </a:lnTo>
                  <a:cubicBezTo>
                    <a:pt x="133069" y="0"/>
                    <a:pt x="66192" y="9684"/>
                    <a:pt x="57113" y="13619"/>
                  </a:cubicBezTo>
                  <a:cubicBezTo>
                    <a:pt x="48034" y="17554"/>
                    <a:pt x="12628" y="24818"/>
                    <a:pt x="9604" y="26327"/>
                  </a:cubicBezTo>
                  <a:cubicBezTo>
                    <a:pt x="6580" y="27842"/>
                    <a:pt x="5670" y="36317"/>
                    <a:pt x="17175" y="39034"/>
                  </a:cubicBezTo>
                  <a:cubicBezTo>
                    <a:pt x="28674" y="41760"/>
                    <a:pt x="45615" y="39034"/>
                    <a:pt x="45615" y="39034"/>
                  </a:cubicBezTo>
                  <a:cubicBezTo>
                    <a:pt x="45615" y="39034"/>
                    <a:pt x="19105" y="60936"/>
                    <a:pt x="15453" y="62712"/>
                  </a:cubicBezTo>
                  <a:lnTo>
                    <a:pt x="418" y="57200"/>
                  </a:lnTo>
                  <a:cubicBezTo>
                    <a:pt x="418" y="57200"/>
                    <a:pt x="-2200" y="72917"/>
                    <a:pt x="5670" y="78673"/>
                  </a:cubicBezTo>
                  <a:cubicBezTo>
                    <a:pt x="13539" y="84422"/>
                    <a:pt x="26247" y="83511"/>
                    <a:pt x="36536" y="77464"/>
                  </a:cubicBezTo>
                  <a:cubicBezTo>
                    <a:pt x="36536" y="77464"/>
                    <a:pt x="53178" y="84729"/>
                    <a:pt x="64378" y="81100"/>
                  </a:cubicBezTo>
                  <a:cubicBezTo>
                    <a:pt x="64378" y="81100"/>
                    <a:pt x="82536" y="85341"/>
                    <a:pt x="92519" y="80802"/>
                  </a:cubicBezTo>
                  <a:cubicBezTo>
                    <a:pt x="92519" y="80802"/>
                    <a:pt x="104025" y="83527"/>
                    <a:pt x="112491" y="79891"/>
                  </a:cubicBezTo>
                  <a:lnTo>
                    <a:pt x="140027" y="57231"/>
                  </a:lnTo>
                  <a:lnTo>
                    <a:pt x="156976" y="57231"/>
                  </a:lnTo>
                  <a:lnTo>
                    <a:pt x="149826" y="40114"/>
                  </a:lnTo>
                  <a:close/>
                </a:path>
              </a:pathLst>
            </a:custGeom>
            <a:solidFill>
              <a:srgbClr val="F5D3BF"/>
            </a:solidFill>
            <a:ln w="76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9758B70-B6AE-4543-8291-64BE109E91B5}"/>
                </a:ext>
              </a:extLst>
            </p:cNvPr>
            <p:cNvSpPr/>
            <p:nvPr/>
          </p:nvSpPr>
          <p:spPr>
            <a:xfrm>
              <a:off x="2222148" y="5648825"/>
              <a:ext cx="528421" cy="150678"/>
            </a:xfrm>
            <a:custGeom>
              <a:avLst/>
              <a:gdLst>
                <a:gd name="connsiteX0" fmla="*/ 512674 w 528421"/>
                <a:gd name="connsiteY0" fmla="*/ 0 h 150678"/>
                <a:gd name="connsiteX1" fmla="*/ 271809 w 528421"/>
                <a:gd name="connsiteY1" fmla="*/ 58104 h 150678"/>
                <a:gd name="connsiteX2" fmla="*/ 1646 w 528421"/>
                <a:gd name="connsiteY2" fmla="*/ 83519 h 150678"/>
                <a:gd name="connsiteX3" fmla="*/ 0 w 528421"/>
                <a:gd name="connsiteY3" fmla="*/ 140742 h 150678"/>
                <a:gd name="connsiteX4" fmla="*/ 277642 w 528421"/>
                <a:gd name="connsiteY4" fmla="*/ 150357 h 150678"/>
                <a:gd name="connsiteX5" fmla="*/ 528421 w 528421"/>
                <a:gd name="connsiteY5" fmla="*/ 102887 h 150678"/>
                <a:gd name="connsiteX6" fmla="*/ 512674 w 528421"/>
                <a:gd name="connsiteY6" fmla="*/ 0 h 15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21" h="150678">
                  <a:moveTo>
                    <a:pt x="512674" y="0"/>
                  </a:moveTo>
                  <a:lnTo>
                    <a:pt x="271809" y="58104"/>
                  </a:lnTo>
                  <a:lnTo>
                    <a:pt x="1646" y="83519"/>
                  </a:lnTo>
                  <a:lnTo>
                    <a:pt x="0" y="140742"/>
                  </a:lnTo>
                  <a:cubicBezTo>
                    <a:pt x="0" y="140742"/>
                    <a:pt x="251009" y="152776"/>
                    <a:pt x="277642" y="150357"/>
                  </a:cubicBezTo>
                  <a:cubicBezTo>
                    <a:pt x="304267" y="147938"/>
                    <a:pt x="528421" y="102887"/>
                    <a:pt x="528421" y="102887"/>
                  </a:cubicBezTo>
                  <a:lnTo>
                    <a:pt x="512674" y="0"/>
                  </a:lnTo>
                  <a:close/>
                </a:path>
              </a:pathLst>
            </a:custGeom>
            <a:solidFill>
              <a:schemeClr val="accent4"/>
            </a:solidFill>
            <a:ln w="76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83821BD-C1E1-4AF0-AA43-324B8F55433A}"/>
                </a:ext>
              </a:extLst>
            </p:cNvPr>
            <p:cNvSpPr/>
            <p:nvPr/>
          </p:nvSpPr>
          <p:spPr>
            <a:xfrm>
              <a:off x="2455543" y="5753848"/>
              <a:ext cx="284363" cy="162184"/>
            </a:xfrm>
            <a:custGeom>
              <a:avLst/>
              <a:gdLst>
                <a:gd name="connsiteX0" fmla="*/ 44240 w 284363"/>
                <a:gd name="connsiteY0" fmla="*/ 45335 h 162184"/>
                <a:gd name="connsiteX1" fmla="*/ 79668 w 284363"/>
                <a:gd name="connsiteY1" fmla="*/ 45656 h 162184"/>
                <a:gd name="connsiteX2" fmla="*/ 284363 w 284363"/>
                <a:gd name="connsiteY2" fmla="*/ 0 h 162184"/>
                <a:gd name="connsiteX3" fmla="*/ 65384 w 284363"/>
                <a:gd name="connsiteY3" fmla="*/ 100254 h 162184"/>
                <a:gd name="connsiteX4" fmla="*/ 129091 w 284363"/>
                <a:gd name="connsiteY4" fmla="*/ 162185 h 162184"/>
                <a:gd name="connsiteX5" fmla="*/ 37917 w 284363"/>
                <a:gd name="connsiteY5" fmla="*/ 132115 h 162184"/>
                <a:gd name="connsiteX6" fmla="*/ 10449 w 284363"/>
                <a:gd name="connsiteY6" fmla="*/ 162185 h 162184"/>
                <a:gd name="connsiteX7" fmla="*/ 0 w 284363"/>
                <a:gd name="connsiteY7" fmla="*/ 162185 h 162184"/>
                <a:gd name="connsiteX8" fmla="*/ 44240 w 284363"/>
                <a:gd name="connsiteY8" fmla="*/ 45335 h 16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63" h="162184">
                  <a:moveTo>
                    <a:pt x="44240" y="45335"/>
                  </a:moveTo>
                  <a:lnTo>
                    <a:pt x="79668" y="45656"/>
                  </a:lnTo>
                  <a:lnTo>
                    <a:pt x="284363" y="0"/>
                  </a:lnTo>
                  <a:cubicBezTo>
                    <a:pt x="284363" y="0"/>
                    <a:pt x="99442" y="66203"/>
                    <a:pt x="65384" y="100254"/>
                  </a:cubicBezTo>
                  <a:lnTo>
                    <a:pt x="129091" y="162185"/>
                  </a:lnTo>
                  <a:lnTo>
                    <a:pt x="37917" y="132115"/>
                  </a:lnTo>
                  <a:lnTo>
                    <a:pt x="10449" y="162185"/>
                  </a:lnTo>
                  <a:lnTo>
                    <a:pt x="0" y="162185"/>
                  </a:lnTo>
                  <a:lnTo>
                    <a:pt x="44240" y="45335"/>
                  </a:lnTo>
                  <a:close/>
                </a:path>
              </a:pathLst>
            </a:custGeom>
            <a:solidFill>
              <a:schemeClr val="accent4">
                <a:lumMod val="75000"/>
              </a:schemeClr>
            </a:solidFill>
            <a:ln w="76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158AFE9-F00F-4405-BCE1-296313209CEC}"/>
                </a:ext>
              </a:extLst>
            </p:cNvPr>
            <p:cNvSpPr/>
            <p:nvPr/>
          </p:nvSpPr>
          <p:spPr>
            <a:xfrm>
              <a:off x="2339657" y="6035363"/>
              <a:ext cx="90393" cy="593207"/>
            </a:xfrm>
            <a:custGeom>
              <a:avLst/>
              <a:gdLst>
                <a:gd name="connsiteX0" fmla="*/ 90394 w 90393"/>
                <a:gd name="connsiteY0" fmla="*/ 237474 h 593207"/>
                <a:gd name="connsiteX1" fmla="*/ 90394 w 90393"/>
                <a:gd name="connsiteY1" fmla="*/ 237505 h 593207"/>
                <a:gd name="connsiteX2" fmla="*/ 66203 w 90393"/>
                <a:gd name="connsiteY2" fmla="*/ 288612 h 593207"/>
                <a:gd name="connsiteX3" fmla="*/ 0 w 90393"/>
                <a:gd name="connsiteY3" fmla="*/ 593208 h 593207"/>
                <a:gd name="connsiteX4" fmla="*/ 53985 w 90393"/>
                <a:gd name="connsiteY4" fmla="*/ 292171 h 593207"/>
                <a:gd name="connsiteX5" fmla="*/ 17599 w 90393"/>
                <a:gd name="connsiteY5" fmla="*/ 254837 h 593207"/>
                <a:gd name="connsiteX6" fmla="*/ 64327 w 90393"/>
                <a:gd name="connsiteY6" fmla="*/ 262515 h 593207"/>
                <a:gd name="connsiteX7" fmla="*/ 75833 w 90393"/>
                <a:gd name="connsiteY7" fmla="*/ 243859 h 593207"/>
                <a:gd name="connsiteX8" fmla="*/ 58494 w 90393"/>
                <a:gd name="connsiteY8" fmla="*/ 45013 h 593207"/>
                <a:gd name="connsiteX9" fmla="*/ 38292 w 90393"/>
                <a:gd name="connsiteY9" fmla="*/ 0 h 593207"/>
                <a:gd name="connsiteX10" fmla="*/ 69235 w 90393"/>
                <a:gd name="connsiteY10" fmla="*/ 27452 h 59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93" h="593207">
                  <a:moveTo>
                    <a:pt x="90394" y="237474"/>
                  </a:moveTo>
                  <a:lnTo>
                    <a:pt x="90394" y="237505"/>
                  </a:lnTo>
                  <a:lnTo>
                    <a:pt x="66203" y="288612"/>
                  </a:lnTo>
                  <a:lnTo>
                    <a:pt x="0" y="593208"/>
                  </a:lnTo>
                  <a:lnTo>
                    <a:pt x="53985" y="292171"/>
                  </a:lnTo>
                  <a:lnTo>
                    <a:pt x="17599" y="254837"/>
                  </a:lnTo>
                  <a:lnTo>
                    <a:pt x="64327" y="262515"/>
                  </a:lnTo>
                  <a:lnTo>
                    <a:pt x="75833" y="243859"/>
                  </a:lnTo>
                  <a:lnTo>
                    <a:pt x="58494" y="45013"/>
                  </a:lnTo>
                  <a:lnTo>
                    <a:pt x="38292" y="0"/>
                  </a:lnTo>
                  <a:lnTo>
                    <a:pt x="69235" y="27452"/>
                  </a:lnTo>
                  <a:close/>
                </a:path>
              </a:pathLst>
            </a:custGeom>
            <a:solidFill>
              <a:schemeClr val="accent1">
                <a:lumMod val="75000"/>
              </a:schemeClr>
            </a:solidFill>
            <a:ln w="76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FE0CF05-DBA2-4D89-B2BD-41A91D594E15}"/>
                </a:ext>
              </a:extLst>
            </p:cNvPr>
            <p:cNvSpPr/>
            <p:nvPr/>
          </p:nvSpPr>
          <p:spPr>
            <a:xfrm>
              <a:off x="489134" y="5584460"/>
              <a:ext cx="441679" cy="81183"/>
            </a:xfrm>
            <a:custGeom>
              <a:avLst/>
              <a:gdLst>
                <a:gd name="connsiteX0" fmla="*/ 0 w 441679"/>
                <a:gd name="connsiteY0" fmla="*/ 2242 h 81183"/>
                <a:gd name="connsiteX1" fmla="*/ 236012 w 441679"/>
                <a:gd name="connsiteY1" fmla="*/ 7257 h 81183"/>
                <a:gd name="connsiteX2" fmla="*/ 441679 w 441679"/>
                <a:gd name="connsiteY2" fmla="*/ 26900 h 81183"/>
                <a:gd name="connsiteX3" fmla="*/ 419142 w 441679"/>
                <a:gd name="connsiteY3" fmla="*/ 56786 h 81183"/>
                <a:gd name="connsiteX4" fmla="*/ 229176 w 441679"/>
                <a:gd name="connsiteY4" fmla="*/ 65414 h 81183"/>
                <a:gd name="connsiteX5" fmla="*/ 67826 w 441679"/>
                <a:gd name="connsiteY5" fmla="*/ 81184 h 81183"/>
                <a:gd name="connsiteX6" fmla="*/ 0 w 441679"/>
                <a:gd name="connsiteY6" fmla="*/ 2242 h 8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679" h="81183">
                  <a:moveTo>
                    <a:pt x="0" y="2242"/>
                  </a:moveTo>
                  <a:cubicBezTo>
                    <a:pt x="0" y="2242"/>
                    <a:pt x="93479" y="-5290"/>
                    <a:pt x="236012" y="7257"/>
                  </a:cubicBezTo>
                  <a:cubicBezTo>
                    <a:pt x="313553" y="8390"/>
                    <a:pt x="441679" y="26900"/>
                    <a:pt x="441679" y="26900"/>
                  </a:cubicBezTo>
                  <a:lnTo>
                    <a:pt x="419142" y="56786"/>
                  </a:lnTo>
                  <a:cubicBezTo>
                    <a:pt x="419142" y="56786"/>
                    <a:pt x="259039" y="69104"/>
                    <a:pt x="229176" y="65414"/>
                  </a:cubicBezTo>
                  <a:cubicBezTo>
                    <a:pt x="199313" y="61724"/>
                    <a:pt x="67826" y="81184"/>
                    <a:pt x="67826" y="81184"/>
                  </a:cubicBezTo>
                  <a:lnTo>
                    <a:pt x="0" y="2242"/>
                  </a:lnTo>
                  <a:close/>
                </a:path>
              </a:pathLst>
            </a:custGeom>
            <a:solidFill>
              <a:schemeClr val="accent4">
                <a:lumMod val="75000"/>
              </a:schemeClr>
            </a:solidFill>
            <a:ln w="76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0318507-C341-4685-B130-18403C98AC2F}"/>
                </a:ext>
              </a:extLst>
            </p:cNvPr>
            <p:cNvSpPr/>
            <p:nvPr/>
          </p:nvSpPr>
          <p:spPr>
            <a:xfrm>
              <a:off x="1079402" y="5243669"/>
              <a:ext cx="164856" cy="575424"/>
            </a:xfrm>
            <a:custGeom>
              <a:avLst/>
              <a:gdLst>
                <a:gd name="connsiteX0" fmla="*/ 41109 w 164856"/>
                <a:gd name="connsiteY0" fmla="*/ 575424 h 575424"/>
                <a:gd name="connsiteX1" fmla="*/ 164856 w 164856"/>
                <a:gd name="connsiteY1" fmla="*/ 503013 h 575424"/>
                <a:gd name="connsiteX2" fmla="*/ 123755 w 164856"/>
                <a:gd name="connsiteY2" fmla="*/ 0 h 575424"/>
                <a:gd name="connsiteX3" fmla="*/ 0 w 164856"/>
                <a:gd name="connsiteY3" fmla="*/ 72411 h 575424"/>
              </a:gdLst>
              <a:ahLst/>
              <a:cxnLst>
                <a:cxn ang="0">
                  <a:pos x="connsiteX0" y="connsiteY0"/>
                </a:cxn>
                <a:cxn ang="0">
                  <a:pos x="connsiteX1" y="connsiteY1"/>
                </a:cxn>
                <a:cxn ang="0">
                  <a:pos x="connsiteX2" y="connsiteY2"/>
                </a:cxn>
                <a:cxn ang="0">
                  <a:pos x="connsiteX3" y="connsiteY3"/>
                </a:cxn>
              </a:cxnLst>
              <a:rect l="l" t="t" r="r" b="b"/>
              <a:pathLst>
                <a:path w="164856" h="575424">
                  <a:moveTo>
                    <a:pt x="41109" y="575424"/>
                  </a:moveTo>
                  <a:lnTo>
                    <a:pt x="164856" y="503013"/>
                  </a:lnTo>
                  <a:lnTo>
                    <a:pt x="123755" y="0"/>
                  </a:lnTo>
                  <a:lnTo>
                    <a:pt x="0" y="72411"/>
                  </a:lnTo>
                  <a:close/>
                </a:path>
              </a:pathLst>
            </a:custGeom>
            <a:solidFill>
              <a:schemeClr val="accent3">
                <a:lumMod val="75000"/>
              </a:schemeClr>
            </a:solidFill>
            <a:ln w="76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36602BC-9567-40D1-936A-1A430CAB6754}"/>
                </a:ext>
              </a:extLst>
            </p:cNvPr>
            <p:cNvSpPr/>
            <p:nvPr/>
          </p:nvSpPr>
          <p:spPr>
            <a:xfrm>
              <a:off x="587772" y="5243669"/>
              <a:ext cx="615385" cy="96012"/>
            </a:xfrm>
            <a:custGeom>
              <a:avLst/>
              <a:gdLst>
                <a:gd name="connsiteX0" fmla="*/ 491630 w 615385"/>
                <a:gd name="connsiteY0" fmla="*/ 72411 h 96012"/>
                <a:gd name="connsiteX1" fmla="*/ 615385 w 615385"/>
                <a:gd name="connsiteY1" fmla="*/ 0 h 96012"/>
                <a:gd name="connsiteX2" fmla="*/ 123755 w 615385"/>
                <a:gd name="connsiteY2" fmla="*/ 23601 h 96012"/>
                <a:gd name="connsiteX3" fmla="*/ 0 w 615385"/>
                <a:gd name="connsiteY3" fmla="*/ 96013 h 96012"/>
              </a:gdLst>
              <a:ahLst/>
              <a:cxnLst>
                <a:cxn ang="0">
                  <a:pos x="connsiteX0" y="connsiteY0"/>
                </a:cxn>
                <a:cxn ang="0">
                  <a:pos x="connsiteX1" y="connsiteY1"/>
                </a:cxn>
                <a:cxn ang="0">
                  <a:pos x="connsiteX2" y="connsiteY2"/>
                </a:cxn>
                <a:cxn ang="0">
                  <a:pos x="connsiteX3" y="connsiteY3"/>
                </a:cxn>
              </a:cxnLst>
              <a:rect l="l" t="t" r="r" b="b"/>
              <a:pathLst>
                <a:path w="615385" h="96012">
                  <a:moveTo>
                    <a:pt x="491630" y="72411"/>
                  </a:moveTo>
                  <a:lnTo>
                    <a:pt x="615385" y="0"/>
                  </a:lnTo>
                  <a:lnTo>
                    <a:pt x="123755" y="23601"/>
                  </a:lnTo>
                  <a:lnTo>
                    <a:pt x="0" y="96013"/>
                  </a:lnTo>
                  <a:close/>
                </a:path>
              </a:pathLst>
            </a:custGeom>
            <a:solidFill>
              <a:schemeClr val="accent3">
                <a:lumMod val="75000"/>
              </a:schemeClr>
            </a:solidFill>
            <a:ln w="76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5754F2C-5C85-4D02-9B59-430DB82E3530}"/>
                </a:ext>
              </a:extLst>
            </p:cNvPr>
            <p:cNvSpPr/>
            <p:nvPr/>
          </p:nvSpPr>
          <p:spPr>
            <a:xfrm>
              <a:off x="587772" y="5316080"/>
              <a:ext cx="532738" cy="526614"/>
            </a:xfrm>
            <a:custGeom>
              <a:avLst/>
              <a:gdLst>
                <a:gd name="connsiteX0" fmla="*/ 0 w 532738"/>
                <a:gd name="connsiteY0" fmla="*/ 23601 h 526614"/>
                <a:gd name="connsiteX1" fmla="*/ 41109 w 532738"/>
                <a:gd name="connsiteY1" fmla="*/ 526614 h 526614"/>
                <a:gd name="connsiteX2" fmla="*/ 532739 w 532738"/>
                <a:gd name="connsiteY2" fmla="*/ 503013 h 526614"/>
                <a:gd name="connsiteX3" fmla="*/ 491630 w 532738"/>
                <a:gd name="connsiteY3" fmla="*/ 0 h 526614"/>
              </a:gdLst>
              <a:ahLst/>
              <a:cxnLst>
                <a:cxn ang="0">
                  <a:pos x="connsiteX0" y="connsiteY0"/>
                </a:cxn>
                <a:cxn ang="0">
                  <a:pos x="connsiteX1" y="connsiteY1"/>
                </a:cxn>
                <a:cxn ang="0">
                  <a:pos x="connsiteX2" y="connsiteY2"/>
                </a:cxn>
                <a:cxn ang="0">
                  <a:pos x="connsiteX3" y="connsiteY3"/>
                </a:cxn>
              </a:cxnLst>
              <a:rect l="l" t="t" r="r" b="b"/>
              <a:pathLst>
                <a:path w="532738" h="526614">
                  <a:moveTo>
                    <a:pt x="0" y="23601"/>
                  </a:moveTo>
                  <a:lnTo>
                    <a:pt x="41109" y="526614"/>
                  </a:lnTo>
                  <a:lnTo>
                    <a:pt x="532739" y="503013"/>
                  </a:lnTo>
                  <a:lnTo>
                    <a:pt x="491630" y="0"/>
                  </a:lnTo>
                  <a:close/>
                </a:path>
              </a:pathLst>
            </a:custGeom>
            <a:solidFill>
              <a:schemeClr val="accent3"/>
            </a:solidFill>
            <a:ln w="76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23ECCB7C-049B-4AC5-9743-A7AA129433FF}"/>
                </a:ext>
              </a:extLst>
            </p:cNvPr>
            <p:cNvSpPr/>
            <p:nvPr/>
          </p:nvSpPr>
          <p:spPr>
            <a:xfrm>
              <a:off x="305292" y="5963227"/>
              <a:ext cx="393986" cy="797749"/>
            </a:xfrm>
            <a:custGeom>
              <a:avLst/>
              <a:gdLst>
                <a:gd name="connsiteX0" fmla="*/ 393987 w 393986"/>
                <a:gd name="connsiteY0" fmla="*/ 0 h 797749"/>
                <a:gd name="connsiteX1" fmla="*/ 302476 w 393986"/>
                <a:gd name="connsiteY1" fmla="*/ 360189 h 797749"/>
                <a:gd name="connsiteX2" fmla="*/ 302407 w 393986"/>
                <a:gd name="connsiteY2" fmla="*/ 360395 h 797749"/>
                <a:gd name="connsiteX3" fmla="*/ 294300 w 393986"/>
                <a:gd name="connsiteY3" fmla="*/ 385673 h 797749"/>
                <a:gd name="connsiteX4" fmla="*/ 293955 w 393986"/>
                <a:gd name="connsiteY4" fmla="*/ 386729 h 797749"/>
                <a:gd name="connsiteX5" fmla="*/ 275276 w 393986"/>
                <a:gd name="connsiteY5" fmla="*/ 431612 h 797749"/>
                <a:gd name="connsiteX6" fmla="*/ 117294 w 393986"/>
                <a:gd name="connsiteY6" fmla="*/ 688929 h 797749"/>
                <a:gd name="connsiteX7" fmla="*/ 117264 w 393986"/>
                <a:gd name="connsiteY7" fmla="*/ 688968 h 797749"/>
                <a:gd name="connsiteX8" fmla="*/ 51375 w 393986"/>
                <a:gd name="connsiteY8" fmla="*/ 797749 h 797749"/>
                <a:gd name="connsiteX9" fmla="*/ 0 w 393986"/>
                <a:gd name="connsiteY9" fmla="*/ 768582 h 797749"/>
                <a:gd name="connsiteX10" fmla="*/ 183842 w 393986"/>
                <a:gd name="connsiteY10" fmla="*/ 371924 h 797749"/>
                <a:gd name="connsiteX11" fmla="*/ 199167 w 393986"/>
                <a:gd name="connsiteY11" fmla="*/ 231771 h 797749"/>
                <a:gd name="connsiteX12" fmla="*/ 200607 w 393986"/>
                <a:gd name="connsiteY12" fmla="*/ 219798 h 797749"/>
                <a:gd name="connsiteX13" fmla="*/ 202115 w 393986"/>
                <a:gd name="connsiteY13" fmla="*/ 207213 h 797749"/>
                <a:gd name="connsiteX14" fmla="*/ 202628 w 393986"/>
                <a:gd name="connsiteY14" fmla="*/ 203010 h 797749"/>
                <a:gd name="connsiteX15" fmla="*/ 227500 w 393986"/>
                <a:gd name="connsiteY15" fmla="*/ 8 h 797749"/>
                <a:gd name="connsiteX16" fmla="*/ 393987 w 393986"/>
                <a:gd name="connsiteY16" fmla="*/ 8 h 79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986" h="797749">
                  <a:moveTo>
                    <a:pt x="393987" y="0"/>
                  </a:moveTo>
                  <a:cubicBezTo>
                    <a:pt x="393987" y="0"/>
                    <a:pt x="341066" y="234849"/>
                    <a:pt x="302476" y="360189"/>
                  </a:cubicBezTo>
                  <a:lnTo>
                    <a:pt x="302407" y="360395"/>
                  </a:lnTo>
                  <a:cubicBezTo>
                    <a:pt x="299635" y="369459"/>
                    <a:pt x="296933" y="377903"/>
                    <a:pt x="294300" y="385673"/>
                  </a:cubicBezTo>
                  <a:lnTo>
                    <a:pt x="293955" y="386729"/>
                  </a:lnTo>
                  <a:cubicBezTo>
                    <a:pt x="286775" y="408011"/>
                    <a:pt x="280375" y="423850"/>
                    <a:pt x="275276" y="431612"/>
                  </a:cubicBezTo>
                  <a:cubicBezTo>
                    <a:pt x="255296" y="461989"/>
                    <a:pt x="175895" y="592358"/>
                    <a:pt x="117294" y="688929"/>
                  </a:cubicBezTo>
                  <a:lnTo>
                    <a:pt x="117264" y="688968"/>
                  </a:lnTo>
                  <a:cubicBezTo>
                    <a:pt x="80143" y="750164"/>
                    <a:pt x="51375" y="797749"/>
                    <a:pt x="51375" y="797749"/>
                  </a:cubicBezTo>
                  <a:lnTo>
                    <a:pt x="0" y="768582"/>
                  </a:lnTo>
                  <a:lnTo>
                    <a:pt x="183842" y="371924"/>
                  </a:lnTo>
                  <a:cubicBezTo>
                    <a:pt x="183842" y="363029"/>
                    <a:pt x="190785" y="301970"/>
                    <a:pt x="199167" y="231771"/>
                  </a:cubicBezTo>
                  <a:lnTo>
                    <a:pt x="200607" y="219798"/>
                  </a:lnTo>
                  <a:lnTo>
                    <a:pt x="202115" y="207213"/>
                  </a:lnTo>
                  <a:lnTo>
                    <a:pt x="202628" y="203010"/>
                  </a:lnTo>
                  <a:cubicBezTo>
                    <a:pt x="214432" y="104586"/>
                    <a:pt x="227500" y="8"/>
                    <a:pt x="227500" y="8"/>
                  </a:cubicBezTo>
                  <a:lnTo>
                    <a:pt x="393987" y="8"/>
                  </a:lnTo>
                  <a:close/>
                </a:path>
              </a:pathLst>
            </a:custGeom>
            <a:solidFill>
              <a:schemeClr val="accent1"/>
            </a:solidFill>
            <a:ln w="76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60D73435-4530-4E05-8F81-B4E917838E76}"/>
                </a:ext>
              </a:extLst>
            </p:cNvPr>
            <p:cNvSpPr/>
            <p:nvPr/>
          </p:nvSpPr>
          <p:spPr>
            <a:xfrm>
              <a:off x="465234" y="5509682"/>
              <a:ext cx="85524" cy="54727"/>
            </a:xfrm>
            <a:custGeom>
              <a:avLst/>
              <a:gdLst>
                <a:gd name="connsiteX0" fmla="*/ 85525 w 85524"/>
                <a:gd name="connsiteY0" fmla="*/ 54728 h 54727"/>
                <a:gd name="connsiteX1" fmla="*/ 81253 w 85524"/>
                <a:gd name="connsiteY1" fmla="*/ 0 h 54727"/>
                <a:gd name="connsiteX2" fmla="*/ 0 w 85524"/>
                <a:gd name="connsiteY2" fmla="*/ 0 h 54727"/>
                <a:gd name="connsiteX3" fmla="*/ 4279 w 85524"/>
                <a:gd name="connsiteY3" fmla="*/ 54728 h 54727"/>
              </a:gdLst>
              <a:ahLst/>
              <a:cxnLst>
                <a:cxn ang="0">
                  <a:pos x="connsiteX0" y="connsiteY0"/>
                </a:cxn>
                <a:cxn ang="0">
                  <a:pos x="connsiteX1" y="connsiteY1"/>
                </a:cxn>
                <a:cxn ang="0">
                  <a:pos x="connsiteX2" y="connsiteY2"/>
                </a:cxn>
                <a:cxn ang="0">
                  <a:pos x="connsiteX3" y="connsiteY3"/>
                </a:cxn>
              </a:cxnLst>
              <a:rect l="l" t="t" r="r" b="b"/>
              <a:pathLst>
                <a:path w="85524" h="54727">
                  <a:moveTo>
                    <a:pt x="85525" y="54728"/>
                  </a:moveTo>
                  <a:lnTo>
                    <a:pt x="81253" y="0"/>
                  </a:lnTo>
                  <a:lnTo>
                    <a:pt x="0" y="0"/>
                  </a:lnTo>
                  <a:lnTo>
                    <a:pt x="4279" y="54728"/>
                  </a:lnTo>
                  <a:close/>
                </a:path>
              </a:pathLst>
            </a:custGeom>
            <a:solidFill>
              <a:srgbClr val="F5D3BF"/>
            </a:solidFill>
            <a:ln w="76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176F9B0-2335-4DA5-B7CD-EC11945DBDAF}"/>
                </a:ext>
              </a:extLst>
            </p:cNvPr>
            <p:cNvSpPr/>
            <p:nvPr/>
          </p:nvSpPr>
          <p:spPr>
            <a:xfrm>
              <a:off x="440843" y="5343104"/>
              <a:ext cx="136105" cy="190539"/>
            </a:xfrm>
            <a:custGeom>
              <a:avLst/>
              <a:gdLst>
                <a:gd name="connsiteX0" fmla="*/ 97483 w 136105"/>
                <a:gd name="connsiteY0" fmla="*/ 0 h 190539"/>
                <a:gd name="connsiteX1" fmla="*/ 130669 w 136105"/>
                <a:gd name="connsiteY1" fmla="*/ 132375 h 190539"/>
                <a:gd name="connsiteX2" fmla="*/ 91443 w 136105"/>
                <a:gd name="connsiteY2" fmla="*/ 190540 h 190539"/>
                <a:gd name="connsiteX3" fmla="*/ 1264 w 136105"/>
                <a:gd name="connsiteY3" fmla="*/ 111507 h 190539"/>
                <a:gd name="connsiteX4" fmla="*/ 32253 w 136105"/>
                <a:gd name="connsiteY4" fmla="*/ 3437 h 190539"/>
                <a:gd name="connsiteX5" fmla="*/ 97483 w 136105"/>
                <a:gd name="connsiteY5" fmla="*/ 0 h 19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05" h="190539">
                  <a:moveTo>
                    <a:pt x="97483" y="0"/>
                  </a:moveTo>
                  <a:cubicBezTo>
                    <a:pt x="120725" y="16436"/>
                    <a:pt x="147894" y="78581"/>
                    <a:pt x="130669" y="132375"/>
                  </a:cubicBezTo>
                  <a:cubicBezTo>
                    <a:pt x="113445" y="186169"/>
                    <a:pt x="91443" y="190540"/>
                    <a:pt x="91443" y="190540"/>
                  </a:cubicBezTo>
                  <a:cubicBezTo>
                    <a:pt x="91443" y="190540"/>
                    <a:pt x="31924" y="188312"/>
                    <a:pt x="1264" y="111507"/>
                  </a:cubicBezTo>
                  <a:cubicBezTo>
                    <a:pt x="-7509" y="71983"/>
                    <a:pt x="32253" y="3437"/>
                    <a:pt x="32253" y="3437"/>
                  </a:cubicBezTo>
                  <a:lnTo>
                    <a:pt x="97483" y="0"/>
                  </a:lnTo>
                  <a:close/>
                </a:path>
              </a:pathLst>
            </a:custGeom>
            <a:solidFill>
              <a:srgbClr val="F5D3BF"/>
            </a:solidFill>
            <a:ln w="76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E3D3D080-A397-420B-8A9F-ED453C1244EC}"/>
                </a:ext>
              </a:extLst>
            </p:cNvPr>
            <p:cNvSpPr/>
            <p:nvPr/>
          </p:nvSpPr>
          <p:spPr>
            <a:xfrm>
              <a:off x="301879" y="5314487"/>
              <a:ext cx="275268" cy="417791"/>
            </a:xfrm>
            <a:custGeom>
              <a:avLst/>
              <a:gdLst>
                <a:gd name="connsiteX0" fmla="*/ 275268 w 275268"/>
                <a:gd name="connsiteY0" fmla="*/ 114501 h 417791"/>
                <a:gd name="connsiteX1" fmla="*/ 236976 w 275268"/>
                <a:gd name="connsiteY1" fmla="*/ 18795 h 417791"/>
                <a:gd name="connsiteX2" fmla="*/ 142839 w 275268"/>
                <a:gd name="connsiteY2" fmla="*/ 6370 h 417791"/>
                <a:gd name="connsiteX3" fmla="*/ 100016 w 275268"/>
                <a:gd name="connsiteY3" fmla="*/ 102719 h 417791"/>
                <a:gd name="connsiteX4" fmla="*/ 24864 w 275268"/>
                <a:gd name="connsiteY4" fmla="*/ 144050 h 417791"/>
                <a:gd name="connsiteX5" fmla="*/ 55309 w 275268"/>
                <a:gd name="connsiteY5" fmla="*/ 224660 h 417791"/>
                <a:gd name="connsiteX6" fmla="*/ 63531 w 275268"/>
                <a:gd name="connsiteY6" fmla="*/ 395779 h 417791"/>
                <a:gd name="connsiteX7" fmla="*/ 149002 w 275268"/>
                <a:gd name="connsiteY7" fmla="*/ 383056 h 417791"/>
                <a:gd name="connsiteX8" fmla="*/ 154406 w 275268"/>
                <a:gd name="connsiteY8" fmla="*/ 288842 h 417791"/>
                <a:gd name="connsiteX9" fmla="*/ 181736 w 275268"/>
                <a:gd name="connsiteY9" fmla="*/ 212243 h 417791"/>
                <a:gd name="connsiteX10" fmla="*/ 139180 w 275268"/>
                <a:gd name="connsiteY10" fmla="*/ 133011 h 417791"/>
                <a:gd name="connsiteX11" fmla="*/ 150992 w 275268"/>
                <a:gd name="connsiteY11" fmla="*/ 102329 h 417791"/>
                <a:gd name="connsiteX12" fmla="*/ 213566 w 275268"/>
                <a:gd name="connsiteY12" fmla="*/ 67773 h 417791"/>
                <a:gd name="connsiteX13" fmla="*/ 217027 w 275268"/>
                <a:gd name="connsiteY13" fmla="*/ 36164 h 417791"/>
                <a:gd name="connsiteX14" fmla="*/ 275268 w 275268"/>
                <a:gd name="connsiteY14" fmla="*/ 114501 h 41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268" h="417791">
                  <a:moveTo>
                    <a:pt x="275268" y="114501"/>
                  </a:moveTo>
                  <a:cubicBezTo>
                    <a:pt x="275268" y="114501"/>
                    <a:pt x="267085" y="38040"/>
                    <a:pt x="236976" y="18795"/>
                  </a:cubicBezTo>
                  <a:cubicBezTo>
                    <a:pt x="206868" y="-451"/>
                    <a:pt x="166594" y="-5503"/>
                    <a:pt x="142839" y="6370"/>
                  </a:cubicBezTo>
                  <a:cubicBezTo>
                    <a:pt x="119093" y="18243"/>
                    <a:pt x="103055" y="79945"/>
                    <a:pt x="100016" y="102719"/>
                  </a:cubicBezTo>
                  <a:cubicBezTo>
                    <a:pt x="100016" y="102719"/>
                    <a:pt x="56113" y="86957"/>
                    <a:pt x="24864" y="144050"/>
                  </a:cubicBezTo>
                  <a:cubicBezTo>
                    <a:pt x="-6385" y="201143"/>
                    <a:pt x="24642" y="207222"/>
                    <a:pt x="55309" y="224660"/>
                  </a:cubicBezTo>
                  <a:cubicBezTo>
                    <a:pt x="55309" y="224660"/>
                    <a:pt x="-74448" y="270347"/>
                    <a:pt x="63531" y="395779"/>
                  </a:cubicBezTo>
                  <a:cubicBezTo>
                    <a:pt x="99273" y="428268"/>
                    <a:pt x="138958" y="425420"/>
                    <a:pt x="149002" y="383056"/>
                  </a:cubicBezTo>
                  <a:cubicBezTo>
                    <a:pt x="149002" y="383056"/>
                    <a:pt x="138958" y="363841"/>
                    <a:pt x="154406" y="288842"/>
                  </a:cubicBezTo>
                  <a:cubicBezTo>
                    <a:pt x="160959" y="257019"/>
                    <a:pt x="185525" y="249831"/>
                    <a:pt x="181736" y="212243"/>
                  </a:cubicBezTo>
                  <a:cubicBezTo>
                    <a:pt x="177946" y="174656"/>
                    <a:pt x="143635" y="165010"/>
                    <a:pt x="139180" y="133011"/>
                  </a:cubicBezTo>
                  <a:lnTo>
                    <a:pt x="150992" y="102329"/>
                  </a:lnTo>
                  <a:cubicBezTo>
                    <a:pt x="150992" y="102329"/>
                    <a:pt x="202045" y="92362"/>
                    <a:pt x="213566" y="67773"/>
                  </a:cubicBezTo>
                  <a:cubicBezTo>
                    <a:pt x="225095" y="43192"/>
                    <a:pt x="217027" y="36164"/>
                    <a:pt x="217027" y="36164"/>
                  </a:cubicBezTo>
                  <a:cubicBezTo>
                    <a:pt x="217027" y="36164"/>
                    <a:pt x="268118" y="47992"/>
                    <a:pt x="275268" y="114501"/>
                  </a:cubicBezTo>
                  <a:close/>
                </a:path>
              </a:pathLst>
            </a:custGeom>
            <a:solidFill>
              <a:srgbClr val="311F16"/>
            </a:solidFill>
            <a:ln w="76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560195B-0A24-497B-BA00-FE94CDBE5D62}"/>
                </a:ext>
              </a:extLst>
            </p:cNvPr>
            <p:cNvSpPr/>
            <p:nvPr/>
          </p:nvSpPr>
          <p:spPr>
            <a:xfrm>
              <a:off x="416062" y="5406819"/>
              <a:ext cx="34014" cy="51718"/>
            </a:xfrm>
            <a:custGeom>
              <a:avLst/>
              <a:gdLst>
                <a:gd name="connsiteX0" fmla="*/ 34015 w 34014"/>
                <a:gd name="connsiteY0" fmla="*/ 16619 h 51718"/>
                <a:gd name="connsiteX1" fmla="*/ 13445 w 34014"/>
                <a:gd name="connsiteY1" fmla="*/ 199 h 51718"/>
                <a:gd name="connsiteX2" fmla="*/ 27669 w 34014"/>
                <a:gd name="connsiteY2" fmla="*/ 51719 h 51718"/>
                <a:gd name="connsiteX3" fmla="*/ 34015 w 34014"/>
                <a:gd name="connsiteY3" fmla="*/ 16619 h 51718"/>
              </a:gdLst>
              <a:ahLst/>
              <a:cxnLst>
                <a:cxn ang="0">
                  <a:pos x="connsiteX0" y="connsiteY0"/>
                </a:cxn>
                <a:cxn ang="0">
                  <a:pos x="connsiteX1" y="connsiteY1"/>
                </a:cxn>
                <a:cxn ang="0">
                  <a:pos x="connsiteX2" y="connsiteY2"/>
                </a:cxn>
                <a:cxn ang="0">
                  <a:pos x="connsiteX3" y="connsiteY3"/>
                </a:cxn>
              </a:cxnLst>
              <a:rect l="l" t="t" r="r" b="b"/>
              <a:pathLst>
                <a:path w="34014" h="51718">
                  <a:moveTo>
                    <a:pt x="34015" y="16619"/>
                  </a:moveTo>
                  <a:cubicBezTo>
                    <a:pt x="34015" y="16619"/>
                    <a:pt x="28878" y="-2121"/>
                    <a:pt x="13445" y="199"/>
                  </a:cubicBezTo>
                  <a:cubicBezTo>
                    <a:pt x="-1996" y="2511"/>
                    <a:pt x="-11611" y="43673"/>
                    <a:pt x="27669" y="51719"/>
                  </a:cubicBezTo>
                  <a:lnTo>
                    <a:pt x="34015" y="16619"/>
                  </a:lnTo>
                  <a:close/>
                </a:path>
              </a:pathLst>
            </a:custGeom>
            <a:solidFill>
              <a:srgbClr val="F5D3BF"/>
            </a:solidFill>
            <a:ln w="76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BDA7326-1F0F-4CB3-BDDB-7E6DE7BF9309}"/>
                </a:ext>
              </a:extLst>
            </p:cNvPr>
            <p:cNvSpPr/>
            <p:nvPr/>
          </p:nvSpPr>
          <p:spPr>
            <a:xfrm>
              <a:off x="438111" y="5554565"/>
              <a:ext cx="261160" cy="408661"/>
            </a:xfrm>
            <a:custGeom>
              <a:avLst/>
              <a:gdLst>
                <a:gd name="connsiteX0" fmla="*/ 71141 w 261160"/>
                <a:gd name="connsiteY0" fmla="*/ 377911 h 408661"/>
                <a:gd name="connsiteX1" fmla="*/ 99259 w 261160"/>
                <a:gd name="connsiteY1" fmla="*/ 326559 h 408661"/>
                <a:gd name="connsiteX2" fmla="*/ 45649 w 261160"/>
                <a:gd name="connsiteY2" fmla="*/ 254722 h 408661"/>
                <a:gd name="connsiteX3" fmla="*/ 42227 w 261160"/>
                <a:gd name="connsiteY3" fmla="*/ 0 h 408661"/>
                <a:gd name="connsiteX4" fmla="*/ 112625 w 261160"/>
                <a:gd name="connsiteY4" fmla="*/ 444 h 408661"/>
                <a:gd name="connsiteX5" fmla="*/ 123741 w 261160"/>
                <a:gd name="connsiteY5" fmla="*/ 35781 h 408661"/>
                <a:gd name="connsiteX6" fmla="*/ 201258 w 261160"/>
                <a:gd name="connsiteY6" fmla="*/ 80733 h 408661"/>
                <a:gd name="connsiteX7" fmla="*/ 202422 w 261160"/>
                <a:gd name="connsiteY7" fmla="*/ 179195 h 408661"/>
                <a:gd name="connsiteX8" fmla="*/ 241042 w 261160"/>
                <a:gd name="connsiteY8" fmla="*/ 310108 h 408661"/>
                <a:gd name="connsiteX9" fmla="*/ 261160 w 261160"/>
                <a:gd name="connsiteY9" fmla="*/ 408662 h 408661"/>
                <a:gd name="connsiteX10" fmla="*/ 62743 w 261160"/>
                <a:gd name="connsiteY10" fmla="*/ 401818 h 408661"/>
                <a:gd name="connsiteX11" fmla="*/ 71141 w 261160"/>
                <a:gd name="connsiteY11" fmla="*/ 377911 h 40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160" h="408661">
                  <a:moveTo>
                    <a:pt x="71141" y="377911"/>
                  </a:moveTo>
                  <a:cubicBezTo>
                    <a:pt x="83765" y="347259"/>
                    <a:pt x="99259" y="326559"/>
                    <a:pt x="99259" y="326559"/>
                  </a:cubicBezTo>
                  <a:cubicBezTo>
                    <a:pt x="99259" y="326559"/>
                    <a:pt x="71891" y="288926"/>
                    <a:pt x="45649" y="254722"/>
                  </a:cubicBezTo>
                  <a:cubicBezTo>
                    <a:pt x="-55026" y="143001"/>
                    <a:pt x="42227" y="0"/>
                    <a:pt x="42227" y="0"/>
                  </a:cubicBezTo>
                  <a:lnTo>
                    <a:pt x="112625" y="444"/>
                  </a:lnTo>
                  <a:lnTo>
                    <a:pt x="123741" y="35781"/>
                  </a:lnTo>
                  <a:cubicBezTo>
                    <a:pt x="160486" y="71018"/>
                    <a:pt x="201258" y="80733"/>
                    <a:pt x="201258" y="80733"/>
                  </a:cubicBezTo>
                  <a:cubicBezTo>
                    <a:pt x="256851" y="109807"/>
                    <a:pt x="202422" y="179195"/>
                    <a:pt x="202422" y="179195"/>
                  </a:cubicBezTo>
                  <a:cubicBezTo>
                    <a:pt x="215321" y="203852"/>
                    <a:pt x="229720" y="259682"/>
                    <a:pt x="241042" y="310108"/>
                  </a:cubicBezTo>
                  <a:cubicBezTo>
                    <a:pt x="252747" y="362309"/>
                    <a:pt x="261160" y="408662"/>
                    <a:pt x="261160" y="408662"/>
                  </a:cubicBezTo>
                  <a:lnTo>
                    <a:pt x="62743" y="401818"/>
                  </a:lnTo>
                  <a:cubicBezTo>
                    <a:pt x="65185" y="393374"/>
                    <a:pt x="68094" y="385336"/>
                    <a:pt x="71141" y="377911"/>
                  </a:cubicBezTo>
                  <a:close/>
                </a:path>
              </a:pathLst>
            </a:custGeom>
            <a:solidFill>
              <a:schemeClr val="accent4"/>
            </a:solidFill>
            <a:ln w="76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F160623-64F6-4DD1-B6C7-491D1C5ECBD0}"/>
                </a:ext>
              </a:extLst>
            </p:cNvPr>
            <p:cNvSpPr/>
            <p:nvPr/>
          </p:nvSpPr>
          <p:spPr>
            <a:xfrm>
              <a:off x="300154" y="6730225"/>
              <a:ext cx="94924" cy="87277"/>
            </a:xfrm>
            <a:custGeom>
              <a:avLst/>
              <a:gdLst>
                <a:gd name="connsiteX0" fmla="*/ 89913 w 94924"/>
                <a:gd name="connsiteY0" fmla="*/ 87040 h 87277"/>
                <a:gd name="connsiteX1" fmla="*/ 982 w 94924"/>
                <a:gd name="connsiteY1" fmla="*/ 20730 h 87277"/>
                <a:gd name="connsiteX2" fmla="*/ 7037 w 94924"/>
                <a:gd name="connsiteY2" fmla="*/ 0 h 87277"/>
                <a:gd name="connsiteX3" fmla="*/ 18382 w 94924"/>
                <a:gd name="connsiteY3" fmla="*/ 5412 h 87277"/>
                <a:gd name="connsiteX4" fmla="*/ 50037 w 94924"/>
                <a:gd name="connsiteY4" fmla="*/ 25247 h 87277"/>
                <a:gd name="connsiteX5" fmla="*/ 50259 w 94924"/>
                <a:gd name="connsiteY5" fmla="*/ 25408 h 87277"/>
                <a:gd name="connsiteX6" fmla="*/ 59338 w 94924"/>
                <a:gd name="connsiteY6" fmla="*/ 33362 h 87277"/>
                <a:gd name="connsiteX7" fmla="*/ 82403 w 94924"/>
                <a:gd name="connsiteY7" fmla="*/ 59260 h 87277"/>
                <a:gd name="connsiteX8" fmla="*/ 89913 w 94924"/>
                <a:gd name="connsiteY8" fmla="*/ 87040 h 8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24" h="87277">
                  <a:moveTo>
                    <a:pt x="89913" y="87040"/>
                  </a:moveTo>
                  <a:cubicBezTo>
                    <a:pt x="71617" y="82777"/>
                    <a:pt x="50167" y="58456"/>
                    <a:pt x="982" y="20730"/>
                  </a:cubicBezTo>
                  <a:cubicBezTo>
                    <a:pt x="-3137" y="17576"/>
                    <a:pt x="7037" y="0"/>
                    <a:pt x="7037" y="0"/>
                  </a:cubicBezTo>
                  <a:cubicBezTo>
                    <a:pt x="7037" y="0"/>
                    <a:pt x="11577" y="1883"/>
                    <a:pt x="18382" y="5412"/>
                  </a:cubicBezTo>
                  <a:cubicBezTo>
                    <a:pt x="26895" y="9730"/>
                    <a:pt x="38875" y="16558"/>
                    <a:pt x="50037" y="25247"/>
                  </a:cubicBezTo>
                  <a:lnTo>
                    <a:pt x="50259" y="25408"/>
                  </a:lnTo>
                  <a:cubicBezTo>
                    <a:pt x="53068" y="27651"/>
                    <a:pt x="56169" y="30315"/>
                    <a:pt x="59338" y="33362"/>
                  </a:cubicBezTo>
                  <a:cubicBezTo>
                    <a:pt x="67215" y="40887"/>
                    <a:pt x="75720" y="50364"/>
                    <a:pt x="82403" y="59260"/>
                  </a:cubicBezTo>
                  <a:cubicBezTo>
                    <a:pt x="93771" y="74333"/>
                    <a:pt x="99857" y="89352"/>
                    <a:pt x="89913" y="87040"/>
                  </a:cubicBezTo>
                  <a:close/>
                </a:path>
              </a:pathLst>
            </a:custGeom>
            <a:solidFill>
              <a:schemeClr val="accent1"/>
            </a:solidFill>
            <a:ln w="76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7ABB386-60CA-4616-8D6E-22841133FE07}"/>
                </a:ext>
              </a:extLst>
            </p:cNvPr>
            <p:cNvSpPr/>
            <p:nvPr/>
          </p:nvSpPr>
          <p:spPr>
            <a:xfrm>
              <a:off x="318536" y="6735630"/>
              <a:ext cx="64029" cy="55632"/>
            </a:xfrm>
            <a:custGeom>
              <a:avLst/>
              <a:gdLst>
                <a:gd name="connsiteX0" fmla="*/ 63370 w 64029"/>
                <a:gd name="connsiteY0" fmla="*/ 55485 h 55632"/>
                <a:gd name="connsiteX1" fmla="*/ 0 w 64029"/>
                <a:gd name="connsiteY1" fmla="*/ 0 h 55632"/>
                <a:gd name="connsiteX2" fmla="*/ 31655 w 64029"/>
                <a:gd name="connsiteY2" fmla="*/ 19835 h 55632"/>
                <a:gd name="connsiteX3" fmla="*/ 31877 w 64029"/>
                <a:gd name="connsiteY3" fmla="*/ 19996 h 55632"/>
                <a:gd name="connsiteX4" fmla="*/ 40956 w 64029"/>
                <a:gd name="connsiteY4" fmla="*/ 27949 h 55632"/>
                <a:gd name="connsiteX5" fmla="*/ 64021 w 64029"/>
                <a:gd name="connsiteY5" fmla="*/ 53847 h 55632"/>
                <a:gd name="connsiteX6" fmla="*/ 63370 w 64029"/>
                <a:gd name="connsiteY6" fmla="*/ 55485 h 5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29" h="55632">
                  <a:moveTo>
                    <a:pt x="63370" y="55485"/>
                  </a:moveTo>
                  <a:cubicBezTo>
                    <a:pt x="59818" y="57828"/>
                    <a:pt x="24489" y="31945"/>
                    <a:pt x="0" y="0"/>
                  </a:cubicBezTo>
                  <a:cubicBezTo>
                    <a:pt x="8513" y="4318"/>
                    <a:pt x="20493" y="11146"/>
                    <a:pt x="31655" y="19835"/>
                  </a:cubicBezTo>
                  <a:lnTo>
                    <a:pt x="31877" y="19996"/>
                  </a:lnTo>
                  <a:cubicBezTo>
                    <a:pt x="34686" y="22239"/>
                    <a:pt x="37786" y="24903"/>
                    <a:pt x="40956" y="27949"/>
                  </a:cubicBezTo>
                  <a:cubicBezTo>
                    <a:pt x="48833" y="35475"/>
                    <a:pt x="57338" y="44952"/>
                    <a:pt x="64021" y="53847"/>
                  </a:cubicBezTo>
                  <a:cubicBezTo>
                    <a:pt x="64075" y="54605"/>
                    <a:pt x="63868" y="55133"/>
                    <a:pt x="63370" y="55485"/>
                  </a:cubicBezTo>
                  <a:close/>
                </a:path>
              </a:pathLst>
            </a:custGeom>
            <a:solidFill>
              <a:srgbClr val="F5D3BF"/>
            </a:solidFill>
            <a:ln w="76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94ECCC7-D5E1-43A8-824A-00BEE779775E}"/>
                </a:ext>
              </a:extLst>
            </p:cNvPr>
            <p:cNvSpPr/>
            <p:nvPr/>
          </p:nvSpPr>
          <p:spPr>
            <a:xfrm>
              <a:off x="896135" y="5807515"/>
              <a:ext cx="161565" cy="50926"/>
            </a:xfrm>
            <a:custGeom>
              <a:avLst/>
              <a:gdLst>
                <a:gd name="connsiteX0" fmla="*/ 12830 w 161565"/>
                <a:gd name="connsiteY0" fmla="*/ 12941 h 50926"/>
                <a:gd name="connsiteX1" fmla="*/ 57729 w 161565"/>
                <a:gd name="connsiteY1" fmla="*/ 1397 h 50926"/>
                <a:gd name="connsiteX2" fmla="*/ 116314 w 161565"/>
                <a:gd name="connsiteY2" fmla="*/ 1244 h 50926"/>
                <a:gd name="connsiteX3" fmla="*/ 99641 w 161565"/>
                <a:gd name="connsiteY3" fmla="*/ 18070 h 50926"/>
                <a:gd name="connsiteX4" fmla="*/ 156941 w 161565"/>
                <a:gd name="connsiteY4" fmla="*/ 11655 h 50926"/>
                <a:gd name="connsiteX5" fmla="*/ 132995 w 161565"/>
                <a:gd name="connsiteY5" fmla="*/ 26621 h 50926"/>
                <a:gd name="connsiteX6" fmla="*/ 37725 w 161565"/>
                <a:gd name="connsiteY6" fmla="*/ 38150 h 50926"/>
                <a:gd name="connsiteX7" fmla="*/ 5971 w 161565"/>
                <a:gd name="connsiteY7" fmla="*/ 50927 h 50926"/>
                <a:gd name="connsiteX8" fmla="*/ 0 w 161565"/>
                <a:gd name="connsiteY8" fmla="*/ 15498 h 50926"/>
                <a:gd name="connsiteX9" fmla="*/ 12830 w 161565"/>
                <a:gd name="connsiteY9" fmla="*/ 12941 h 5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565" h="50926">
                  <a:moveTo>
                    <a:pt x="12830" y="12941"/>
                  </a:moveTo>
                  <a:cubicBezTo>
                    <a:pt x="12830" y="12941"/>
                    <a:pt x="41905" y="-318"/>
                    <a:pt x="57729" y="1397"/>
                  </a:cubicBezTo>
                  <a:cubicBezTo>
                    <a:pt x="73552" y="3112"/>
                    <a:pt x="107335" y="-2331"/>
                    <a:pt x="116314" y="1244"/>
                  </a:cubicBezTo>
                  <a:cubicBezTo>
                    <a:pt x="125294" y="4811"/>
                    <a:pt x="109899" y="14648"/>
                    <a:pt x="99641" y="18070"/>
                  </a:cubicBezTo>
                  <a:cubicBezTo>
                    <a:pt x="99641" y="18070"/>
                    <a:pt x="148819" y="12941"/>
                    <a:pt x="156941" y="11655"/>
                  </a:cubicBezTo>
                  <a:cubicBezTo>
                    <a:pt x="165063" y="10377"/>
                    <a:pt x="165492" y="21064"/>
                    <a:pt x="132995" y="26621"/>
                  </a:cubicBezTo>
                  <a:cubicBezTo>
                    <a:pt x="100499" y="32179"/>
                    <a:pt x="66517" y="40577"/>
                    <a:pt x="37725" y="38150"/>
                  </a:cubicBezTo>
                  <a:lnTo>
                    <a:pt x="5971" y="50927"/>
                  </a:lnTo>
                  <a:lnTo>
                    <a:pt x="0" y="15498"/>
                  </a:lnTo>
                  <a:lnTo>
                    <a:pt x="12830" y="12941"/>
                  </a:lnTo>
                  <a:close/>
                </a:path>
              </a:pathLst>
            </a:custGeom>
            <a:solidFill>
              <a:srgbClr val="F5D3BF"/>
            </a:solidFill>
            <a:ln w="76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E7DE55B-2239-4D6E-BAF7-D56D9A9F9C74}"/>
                </a:ext>
              </a:extLst>
            </p:cNvPr>
            <p:cNvSpPr/>
            <p:nvPr/>
          </p:nvSpPr>
          <p:spPr>
            <a:xfrm>
              <a:off x="489134" y="5766999"/>
              <a:ext cx="210152" cy="196220"/>
            </a:xfrm>
            <a:custGeom>
              <a:avLst/>
              <a:gdLst>
                <a:gd name="connsiteX0" fmla="*/ 144532 w 210152"/>
                <a:gd name="connsiteY0" fmla="*/ 145665 h 196220"/>
                <a:gd name="connsiteX1" fmla="*/ 0 w 210152"/>
                <a:gd name="connsiteY1" fmla="*/ 0 h 196220"/>
                <a:gd name="connsiteX2" fmla="*/ 190035 w 210152"/>
                <a:gd name="connsiteY2" fmla="*/ 97666 h 196220"/>
                <a:gd name="connsiteX3" fmla="*/ 210153 w 210152"/>
                <a:gd name="connsiteY3" fmla="*/ 196220 h 196220"/>
                <a:gd name="connsiteX4" fmla="*/ 11736 w 210152"/>
                <a:gd name="connsiteY4" fmla="*/ 189376 h 196220"/>
                <a:gd name="connsiteX5" fmla="*/ 20118 w 210152"/>
                <a:gd name="connsiteY5" fmla="*/ 165469 h 196220"/>
                <a:gd name="connsiteX6" fmla="*/ 144532 w 210152"/>
                <a:gd name="connsiteY6" fmla="*/ 145665 h 1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52" h="196220">
                  <a:moveTo>
                    <a:pt x="144532" y="145665"/>
                  </a:moveTo>
                  <a:cubicBezTo>
                    <a:pt x="57300" y="119154"/>
                    <a:pt x="0" y="0"/>
                    <a:pt x="0" y="0"/>
                  </a:cubicBezTo>
                  <a:lnTo>
                    <a:pt x="190035" y="97666"/>
                  </a:lnTo>
                  <a:cubicBezTo>
                    <a:pt x="201740" y="149867"/>
                    <a:pt x="210153" y="196220"/>
                    <a:pt x="210153" y="196220"/>
                  </a:cubicBezTo>
                  <a:lnTo>
                    <a:pt x="11736" y="189376"/>
                  </a:lnTo>
                  <a:cubicBezTo>
                    <a:pt x="14162" y="180925"/>
                    <a:pt x="17071" y="172887"/>
                    <a:pt x="20118" y="165469"/>
                  </a:cubicBezTo>
                  <a:cubicBezTo>
                    <a:pt x="103071" y="176454"/>
                    <a:pt x="144532" y="145665"/>
                    <a:pt x="144532" y="145665"/>
                  </a:cubicBezTo>
                  <a:close/>
                </a:path>
              </a:pathLst>
            </a:custGeom>
            <a:solidFill>
              <a:schemeClr val="accent4">
                <a:lumMod val="75000"/>
              </a:schemeClr>
            </a:solidFill>
            <a:ln w="76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6A40B89-57B8-4494-A54B-AAC779FA8E00}"/>
                </a:ext>
              </a:extLst>
            </p:cNvPr>
            <p:cNvSpPr/>
            <p:nvPr/>
          </p:nvSpPr>
          <p:spPr>
            <a:xfrm>
              <a:off x="480346" y="5697543"/>
              <a:ext cx="429851" cy="209815"/>
            </a:xfrm>
            <a:custGeom>
              <a:avLst/>
              <a:gdLst>
                <a:gd name="connsiteX0" fmla="*/ 0 w 429851"/>
                <a:gd name="connsiteY0" fmla="*/ 55876 h 209815"/>
                <a:gd name="connsiteX1" fmla="*/ 245168 w 429851"/>
                <a:gd name="connsiteY1" fmla="*/ 209816 h 209815"/>
                <a:gd name="connsiteX2" fmla="*/ 429852 w 429851"/>
                <a:gd name="connsiteY2" fmla="*/ 160386 h 209815"/>
                <a:gd name="connsiteX3" fmla="*/ 416953 w 429851"/>
                <a:gd name="connsiteY3" fmla="*/ 125248 h 209815"/>
                <a:gd name="connsiteX4" fmla="*/ 226926 w 429851"/>
                <a:gd name="connsiteY4" fmla="*/ 132842 h 209815"/>
                <a:gd name="connsiteX5" fmla="*/ 87806 w 429851"/>
                <a:gd name="connsiteY5" fmla="*/ 0 h 209815"/>
                <a:gd name="connsiteX6" fmla="*/ 0 w 429851"/>
                <a:gd name="connsiteY6" fmla="*/ 55876 h 20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851" h="209815">
                  <a:moveTo>
                    <a:pt x="0" y="55876"/>
                  </a:moveTo>
                  <a:cubicBezTo>
                    <a:pt x="0" y="55876"/>
                    <a:pt x="87806" y="208675"/>
                    <a:pt x="245168" y="209816"/>
                  </a:cubicBezTo>
                  <a:cubicBezTo>
                    <a:pt x="314724" y="207535"/>
                    <a:pt x="429852" y="160386"/>
                    <a:pt x="429852" y="160386"/>
                  </a:cubicBezTo>
                  <a:lnTo>
                    <a:pt x="416953" y="125248"/>
                  </a:lnTo>
                  <a:cubicBezTo>
                    <a:pt x="416953" y="125248"/>
                    <a:pt x="256574" y="137979"/>
                    <a:pt x="226926" y="132842"/>
                  </a:cubicBezTo>
                  <a:cubicBezTo>
                    <a:pt x="197277" y="127713"/>
                    <a:pt x="87806" y="0"/>
                    <a:pt x="87806" y="0"/>
                  </a:cubicBezTo>
                  <a:lnTo>
                    <a:pt x="0" y="55876"/>
                  </a:lnTo>
                  <a:close/>
                </a:path>
              </a:pathLst>
            </a:custGeom>
            <a:solidFill>
              <a:schemeClr val="accent4"/>
            </a:solidFill>
            <a:ln w="76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C5BB0610-95AB-4136-968E-B4540E188A99}"/>
                </a:ext>
              </a:extLst>
            </p:cNvPr>
            <p:cNvSpPr/>
            <p:nvPr/>
          </p:nvSpPr>
          <p:spPr>
            <a:xfrm>
              <a:off x="584396" y="5716099"/>
              <a:ext cx="78458" cy="82133"/>
            </a:xfrm>
            <a:custGeom>
              <a:avLst/>
              <a:gdLst>
                <a:gd name="connsiteX0" fmla="*/ 78459 w 78458"/>
                <a:gd name="connsiteY0" fmla="*/ 82133 h 82133"/>
                <a:gd name="connsiteX1" fmla="*/ 0 w 78458"/>
                <a:gd name="connsiteY1" fmla="*/ 0 h 82133"/>
                <a:gd name="connsiteX2" fmla="*/ 60247 w 78458"/>
                <a:gd name="connsiteY2" fmla="*/ 11896 h 82133"/>
                <a:gd name="connsiteX3" fmla="*/ 56152 w 78458"/>
                <a:gd name="connsiteY3" fmla="*/ 17661 h 82133"/>
                <a:gd name="connsiteX4" fmla="*/ 78459 w 78458"/>
                <a:gd name="connsiteY4" fmla="*/ 82133 h 8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58" h="82133">
                  <a:moveTo>
                    <a:pt x="78459" y="82133"/>
                  </a:moveTo>
                  <a:lnTo>
                    <a:pt x="0" y="0"/>
                  </a:lnTo>
                  <a:cubicBezTo>
                    <a:pt x="0" y="0"/>
                    <a:pt x="26319" y="18357"/>
                    <a:pt x="60247" y="11896"/>
                  </a:cubicBezTo>
                  <a:lnTo>
                    <a:pt x="56152" y="17661"/>
                  </a:lnTo>
                  <a:cubicBezTo>
                    <a:pt x="56144" y="17661"/>
                    <a:pt x="63822" y="28631"/>
                    <a:pt x="78459" y="82133"/>
                  </a:cubicBezTo>
                  <a:close/>
                </a:path>
              </a:pathLst>
            </a:custGeom>
            <a:solidFill>
              <a:schemeClr val="accent4">
                <a:lumMod val="75000"/>
              </a:schemeClr>
            </a:solidFill>
            <a:ln w="76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2FD5368-AA7C-434A-90E9-5AF4C26CC117}"/>
                </a:ext>
              </a:extLst>
            </p:cNvPr>
            <p:cNvSpPr/>
            <p:nvPr/>
          </p:nvSpPr>
          <p:spPr>
            <a:xfrm>
              <a:off x="422594" y="6147781"/>
              <a:ext cx="185181" cy="504375"/>
            </a:xfrm>
            <a:custGeom>
              <a:avLst/>
              <a:gdLst>
                <a:gd name="connsiteX0" fmla="*/ 185181 w 185181"/>
                <a:gd name="connsiteY0" fmla="*/ 175635 h 504375"/>
                <a:gd name="connsiteX1" fmla="*/ 185112 w 185181"/>
                <a:gd name="connsiteY1" fmla="*/ 175842 h 504375"/>
                <a:gd name="connsiteX2" fmla="*/ 177005 w 185181"/>
                <a:gd name="connsiteY2" fmla="*/ 201120 h 504375"/>
                <a:gd name="connsiteX3" fmla="*/ 176661 w 185181"/>
                <a:gd name="connsiteY3" fmla="*/ 202176 h 504375"/>
                <a:gd name="connsiteX4" fmla="*/ 157982 w 185181"/>
                <a:gd name="connsiteY4" fmla="*/ 247059 h 504375"/>
                <a:gd name="connsiteX5" fmla="*/ 0 w 185181"/>
                <a:gd name="connsiteY5" fmla="*/ 504376 h 504375"/>
                <a:gd name="connsiteX6" fmla="*/ 129826 w 185181"/>
                <a:gd name="connsiteY6" fmla="*/ 214317 h 504375"/>
                <a:gd name="connsiteX7" fmla="*/ 87921 w 185181"/>
                <a:gd name="connsiteY7" fmla="*/ 183084 h 504375"/>
                <a:gd name="connsiteX8" fmla="*/ 133523 w 185181"/>
                <a:gd name="connsiteY8" fmla="*/ 197621 h 504375"/>
                <a:gd name="connsiteX9" fmla="*/ 81866 w 185181"/>
                <a:gd name="connsiteY9" fmla="*/ 47202 h 504375"/>
                <a:gd name="connsiteX10" fmla="*/ 83305 w 185181"/>
                <a:gd name="connsiteY10" fmla="*/ 35230 h 504375"/>
                <a:gd name="connsiteX11" fmla="*/ 84813 w 185181"/>
                <a:gd name="connsiteY11" fmla="*/ 22644 h 504375"/>
                <a:gd name="connsiteX12" fmla="*/ 85326 w 185181"/>
                <a:gd name="connsiteY12" fmla="*/ 18442 h 504375"/>
                <a:gd name="connsiteX13" fmla="*/ 87546 w 185181"/>
                <a:gd name="connsiteY13" fmla="*/ 0 h 504375"/>
                <a:gd name="connsiteX14" fmla="*/ 185181 w 185181"/>
                <a:gd name="connsiteY14" fmla="*/ 175635 h 50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181" h="504375">
                  <a:moveTo>
                    <a:pt x="185181" y="175635"/>
                  </a:moveTo>
                  <a:lnTo>
                    <a:pt x="185112" y="175842"/>
                  </a:lnTo>
                  <a:lnTo>
                    <a:pt x="177005" y="201120"/>
                  </a:lnTo>
                  <a:lnTo>
                    <a:pt x="176661" y="202176"/>
                  </a:lnTo>
                  <a:cubicBezTo>
                    <a:pt x="169480" y="223458"/>
                    <a:pt x="163081" y="239296"/>
                    <a:pt x="157982" y="247059"/>
                  </a:cubicBezTo>
                  <a:cubicBezTo>
                    <a:pt x="138002" y="277435"/>
                    <a:pt x="58601" y="407805"/>
                    <a:pt x="0" y="504376"/>
                  </a:cubicBezTo>
                  <a:lnTo>
                    <a:pt x="129826" y="214317"/>
                  </a:lnTo>
                  <a:lnTo>
                    <a:pt x="87921" y="183084"/>
                  </a:lnTo>
                  <a:lnTo>
                    <a:pt x="133523" y="197621"/>
                  </a:lnTo>
                  <a:lnTo>
                    <a:pt x="81866" y="47202"/>
                  </a:lnTo>
                  <a:lnTo>
                    <a:pt x="83305" y="35230"/>
                  </a:lnTo>
                  <a:lnTo>
                    <a:pt x="84813" y="22644"/>
                  </a:lnTo>
                  <a:lnTo>
                    <a:pt x="85326" y="18442"/>
                  </a:lnTo>
                  <a:lnTo>
                    <a:pt x="87546" y="0"/>
                  </a:lnTo>
                  <a:lnTo>
                    <a:pt x="185181" y="175635"/>
                  </a:lnTo>
                  <a:close/>
                </a:path>
              </a:pathLst>
            </a:custGeom>
            <a:solidFill>
              <a:schemeClr val="accent1">
                <a:lumMod val="75000"/>
              </a:schemeClr>
            </a:solidFill>
            <a:ln w="76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9985AA7-CDC8-4E37-B123-8FB44E541AFF}"/>
                </a:ext>
              </a:extLst>
            </p:cNvPr>
            <p:cNvSpPr/>
            <p:nvPr/>
          </p:nvSpPr>
          <p:spPr>
            <a:xfrm>
              <a:off x="485157" y="5956399"/>
              <a:ext cx="240356" cy="830138"/>
            </a:xfrm>
            <a:custGeom>
              <a:avLst/>
              <a:gdLst>
                <a:gd name="connsiteX0" fmla="*/ 15712 w 240356"/>
                <a:gd name="connsiteY0" fmla="*/ 0 h 830138"/>
                <a:gd name="connsiteX1" fmla="*/ 15712 w 240356"/>
                <a:gd name="connsiteY1" fmla="*/ 173323 h 830138"/>
                <a:gd name="connsiteX2" fmla="*/ 108081 w 240356"/>
                <a:gd name="connsiteY2" fmla="*/ 386561 h 830138"/>
                <a:gd name="connsiteX3" fmla="*/ 185621 w 240356"/>
                <a:gd name="connsiteY3" fmla="*/ 830139 h 830138"/>
                <a:gd name="connsiteX4" fmla="*/ 240356 w 240356"/>
                <a:gd name="connsiteY4" fmla="*/ 830139 h 830138"/>
                <a:gd name="connsiteX5" fmla="*/ 222114 w 240356"/>
                <a:gd name="connsiteY5" fmla="*/ 388842 h 830138"/>
                <a:gd name="connsiteX6" fmla="*/ 214129 w 240356"/>
                <a:gd name="connsiteY6" fmla="*/ 6836 h 830138"/>
                <a:gd name="connsiteX7" fmla="*/ 15712 w 240356"/>
                <a:gd name="connsiteY7" fmla="*/ 0 h 83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356" h="830138">
                  <a:moveTo>
                    <a:pt x="15712" y="0"/>
                  </a:moveTo>
                  <a:cubicBezTo>
                    <a:pt x="15712" y="0"/>
                    <a:pt x="-19640" y="108330"/>
                    <a:pt x="15712" y="173323"/>
                  </a:cubicBezTo>
                  <a:cubicBezTo>
                    <a:pt x="15712" y="173323"/>
                    <a:pt x="94393" y="323841"/>
                    <a:pt x="108081" y="386561"/>
                  </a:cubicBezTo>
                  <a:cubicBezTo>
                    <a:pt x="108081" y="386561"/>
                    <a:pt x="137875" y="668750"/>
                    <a:pt x="185621" y="830139"/>
                  </a:cubicBezTo>
                  <a:lnTo>
                    <a:pt x="240356" y="830139"/>
                  </a:lnTo>
                  <a:cubicBezTo>
                    <a:pt x="240356" y="830139"/>
                    <a:pt x="228950" y="486332"/>
                    <a:pt x="222114" y="388842"/>
                  </a:cubicBezTo>
                  <a:cubicBezTo>
                    <a:pt x="215270" y="291345"/>
                    <a:pt x="241175" y="135185"/>
                    <a:pt x="214129" y="6836"/>
                  </a:cubicBezTo>
                  <a:lnTo>
                    <a:pt x="15712" y="0"/>
                  </a:lnTo>
                  <a:close/>
                </a:path>
              </a:pathLst>
            </a:custGeom>
            <a:solidFill>
              <a:schemeClr val="accent1"/>
            </a:solidFill>
            <a:ln w="76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30A7206-B6FE-47C7-A614-DBFE5DBB0378}"/>
                </a:ext>
              </a:extLst>
            </p:cNvPr>
            <p:cNvSpPr/>
            <p:nvPr/>
          </p:nvSpPr>
          <p:spPr>
            <a:xfrm>
              <a:off x="670786" y="6782089"/>
              <a:ext cx="121033" cy="30458"/>
            </a:xfrm>
            <a:custGeom>
              <a:avLst/>
              <a:gdLst>
                <a:gd name="connsiteX0" fmla="*/ 117953 w 121033"/>
                <a:gd name="connsiteY0" fmla="*/ 27444 h 30458"/>
                <a:gd name="connsiteX1" fmla="*/ 7066 w 121033"/>
                <a:gd name="connsiteY1" fmla="*/ 24872 h 30458"/>
                <a:gd name="connsiteX2" fmla="*/ 0 w 121033"/>
                <a:gd name="connsiteY2" fmla="*/ 4463 h 30458"/>
                <a:gd name="connsiteX3" fmla="*/ 12386 w 121033"/>
                <a:gd name="connsiteY3" fmla="*/ 2304 h 30458"/>
                <a:gd name="connsiteX4" fmla="*/ 49675 w 121033"/>
                <a:gd name="connsiteY4" fmla="*/ 153 h 30458"/>
                <a:gd name="connsiteX5" fmla="*/ 49951 w 121033"/>
                <a:gd name="connsiteY5" fmla="*/ 153 h 30458"/>
                <a:gd name="connsiteX6" fmla="*/ 61954 w 121033"/>
                <a:gd name="connsiteY6" fmla="*/ 1386 h 30458"/>
                <a:gd name="connsiteX7" fmla="*/ 95752 w 121033"/>
                <a:gd name="connsiteY7" fmla="*/ 9148 h 30458"/>
                <a:gd name="connsiteX8" fmla="*/ 117953 w 121033"/>
                <a:gd name="connsiteY8" fmla="*/ 27444 h 3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33" h="30458">
                  <a:moveTo>
                    <a:pt x="117953" y="27444"/>
                  </a:moveTo>
                  <a:cubicBezTo>
                    <a:pt x="100575" y="34556"/>
                    <a:pt x="68997" y="27153"/>
                    <a:pt x="7066" y="24872"/>
                  </a:cubicBezTo>
                  <a:cubicBezTo>
                    <a:pt x="1876" y="24681"/>
                    <a:pt x="0" y="4463"/>
                    <a:pt x="0" y="4463"/>
                  </a:cubicBezTo>
                  <a:cubicBezTo>
                    <a:pt x="0" y="4463"/>
                    <a:pt x="4792" y="3369"/>
                    <a:pt x="12386" y="2304"/>
                  </a:cubicBezTo>
                  <a:cubicBezTo>
                    <a:pt x="21825" y="904"/>
                    <a:pt x="35543" y="-467"/>
                    <a:pt x="49675" y="153"/>
                  </a:cubicBezTo>
                  <a:lnTo>
                    <a:pt x="49951" y="153"/>
                  </a:lnTo>
                  <a:cubicBezTo>
                    <a:pt x="53541" y="360"/>
                    <a:pt x="57614" y="735"/>
                    <a:pt x="61954" y="1386"/>
                  </a:cubicBezTo>
                  <a:cubicBezTo>
                    <a:pt x="72733" y="2955"/>
                    <a:pt x="85150" y="5765"/>
                    <a:pt x="95752" y="9148"/>
                  </a:cubicBezTo>
                  <a:cubicBezTo>
                    <a:pt x="113742" y="14859"/>
                    <a:pt x="127399" y="23578"/>
                    <a:pt x="117953" y="27444"/>
                  </a:cubicBezTo>
                  <a:close/>
                </a:path>
              </a:pathLst>
            </a:custGeom>
            <a:solidFill>
              <a:schemeClr val="accent1"/>
            </a:solidFill>
            <a:ln w="76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1736778-FB4A-4C51-A016-FA31532EDA77}"/>
                </a:ext>
              </a:extLst>
            </p:cNvPr>
            <p:cNvSpPr/>
            <p:nvPr/>
          </p:nvSpPr>
          <p:spPr>
            <a:xfrm>
              <a:off x="683165" y="6782089"/>
              <a:ext cx="83872" cy="13042"/>
            </a:xfrm>
            <a:custGeom>
              <a:avLst/>
              <a:gdLst>
                <a:gd name="connsiteX0" fmla="*/ 83779 w 83872"/>
                <a:gd name="connsiteY0" fmla="*/ 10855 h 13042"/>
                <a:gd name="connsiteX1" fmla="*/ 0 w 83872"/>
                <a:gd name="connsiteY1" fmla="*/ 2304 h 13042"/>
                <a:gd name="connsiteX2" fmla="*/ 37289 w 83872"/>
                <a:gd name="connsiteY2" fmla="*/ 153 h 13042"/>
                <a:gd name="connsiteX3" fmla="*/ 37564 w 83872"/>
                <a:gd name="connsiteY3" fmla="*/ 153 h 13042"/>
                <a:gd name="connsiteX4" fmla="*/ 49568 w 83872"/>
                <a:gd name="connsiteY4" fmla="*/ 1386 h 13042"/>
                <a:gd name="connsiteX5" fmla="*/ 83366 w 83872"/>
                <a:gd name="connsiteY5" fmla="*/ 9148 h 13042"/>
                <a:gd name="connsiteX6" fmla="*/ 83779 w 83872"/>
                <a:gd name="connsiteY6" fmla="*/ 10855 h 1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 h="13042">
                  <a:moveTo>
                    <a:pt x="83779" y="10855"/>
                  </a:moveTo>
                  <a:cubicBezTo>
                    <a:pt x="82241" y="14821"/>
                    <a:pt x="38452" y="14178"/>
                    <a:pt x="0" y="2304"/>
                  </a:cubicBezTo>
                  <a:cubicBezTo>
                    <a:pt x="9439" y="904"/>
                    <a:pt x="23157" y="-467"/>
                    <a:pt x="37289" y="153"/>
                  </a:cubicBezTo>
                  <a:lnTo>
                    <a:pt x="37564" y="153"/>
                  </a:lnTo>
                  <a:cubicBezTo>
                    <a:pt x="41155" y="360"/>
                    <a:pt x="45227" y="735"/>
                    <a:pt x="49568" y="1386"/>
                  </a:cubicBezTo>
                  <a:cubicBezTo>
                    <a:pt x="60347" y="2955"/>
                    <a:pt x="72763" y="5765"/>
                    <a:pt x="83366" y="9148"/>
                  </a:cubicBezTo>
                  <a:cubicBezTo>
                    <a:pt x="83848" y="9722"/>
                    <a:pt x="83986" y="10274"/>
                    <a:pt x="83779" y="10855"/>
                  </a:cubicBezTo>
                  <a:close/>
                </a:path>
              </a:pathLst>
            </a:custGeom>
            <a:solidFill>
              <a:srgbClr val="F5D3BF"/>
            </a:solidFill>
            <a:ln w="76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333854C6-6B6A-F4F9-B21D-6F6D72BE261B}"/>
              </a:ext>
            </a:extLst>
          </p:cNvPr>
          <p:cNvSpPr txBox="1">
            <a:spLocks/>
          </p:cNvSpPr>
          <p:nvPr/>
        </p:nvSpPr>
        <p:spPr>
          <a:xfrm>
            <a:off x="554736" y="396030"/>
            <a:ext cx="11083290" cy="769441"/>
          </a:xfrm>
          <a:prstGeom prst="rect">
            <a:avLst/>
          </a:prstGeom>
        </p:spPr>
        <p:txBody>
          <a:bodyPr vert="horz" lIns="0" tIns="0" rIns="0" bIns="0"/>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a:lstStyle>
          <a:p>
            <a:r>
              <a:rPr lang="en-US" dirty="0"/>
              <a:t>BCBSVT selected BCBSM after an exhaustive diligence process, and we are excited about the opportunity to bring value to the state of Vermont</a:t>
            </a:r>
          </a:p>
        </p:txBody>
      </p:sp>
    </p:spTree>
    <p:extLst>
      <p:ext uri="{BB962C8B-B14F-4D97-AF65-F5344CB8AC3E}">
        <p14:creationId xmlns:p14="http://schemas.microsoft.com/office/powerpoint/2010/main" val="249947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61306E7E-68BB-12A5-E5FA-77F02DBA3C08}"/>
              </a:ext>
            </a:extLst>
          </p:cNvPr>
          <p:cNvGraphicFramePr>
            <a:graphicFrameLocks noChangeAspect="1"/>
          </p:cNvGraphicFramePr>
          <p:nvPr>
            <p:custDataLst>
              <p:tags r:id="rId1"/>
            </p:custDataLst>
            <p:extLst>
              <p:ext uri="{D42A27DB-BD31-4B8C-83A1-F6EECF244321}">
                <p14:modId xmlns:p14="http://schemas.microsoft.com/office/powerpoint/2010/main" val="3893466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73" imgH="473" progId="TCLayout.ActiveDocument.1">
                  <p:embed/>
                </p:oleObj>
              </mc:Choice>
              <mc:Fallback>
                <p:oleObj name="think-cell Slide" r:id="rId17" imgW="473" imgH="473" progId="TCLayout.ActiveDocument.1">
                  <p:embed/>
                  <p:pic>
                    <p:nvPicPr>
                      <p:cNvPr id="5" name="Object 6" hidden="1">
                        <a:extLst>
                          <a:ext uri="{FF2B5EF4-FFF2-40B4-BE49-F238E27FC236}">
                            <a16:creationId xmlns:a16="http://schemas.microsoft.com/office/drawing/2014/main" id="{61306E7E-68BB-12A5-E5FA-77F02DBA3C08}"/>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2F82B557-CECE-A349-2A63-893B9DF9CF9B}"/>
              </a:ext>
            </a:extLst>
          </p:cNvPr>
          <p:cNvSpPr>
            <a:spLocks noGrp="1"/>
          </p:cNvSpPr>
          <p:nvPr>
            <p:ph type="title"/>
          </p:nvPr>
        </p:nvSpPr>
        <p:spPr>
          <a:xfrm>
            <a:off x="554736" y="369904"/>
            <a:ext cx="11082528" cy="769441"/>
          </a:xfrm>
        </p:spPr>
        <p:txBody>
          <a:bodyPr vert="horz"/>
          <a:lstStyle/>
          <a:p>
            <a:r>
              <a:rPr lang="en-US" dirty="0"/>
              <a:t>BCBSM is well positioned to support BCBSVT through our strong mission-driven focus, scale, performance, innovation, and partnerships</a:t>
            </a:r>
          </a:p>
        </p:txBody>
      </p:sp>
      <p:sp>
        <p:nvSpPr>
          <p:cNvPr id="6" name="Freeform: Shape 5">
            <a:extLst>
              <a:ext uri="{FF2B5EF4-FFF2-40B4-BE49-F238E27FC236}">
                <a16:creationId xmlns:a16="http://schemas.microsoft.com/office/drawing/2014/main" id="{53366896-F71E-62AD-C081-F5B47B6F7787}"/>
              </a:ext>
            </a:extLst>
          </p:cNvPr>
          <p:cNvSpPr/>
          <p:nvPr/>
        </p:nvSpPr>
        <p:spPr>
          <a:xfrm rot="5400000">
            <a:off x="-501323" y="2723535"/>
            <a:ext cx="3326364" cy="2323718"/>
          </a:xfrm>
          <a:custGeom>
            <a:avLst/>
            <a:gdLst>
              <a:gd name="connsiteX0" fmla="*/ 0 w 3326364"/>
              <a:gd name="connsiteY0" fmla="*/ 2323718 h 2323718"/>
              <a:gd name="connsiteX1" fmla="*/ 0 w 3326364"/>
              <a:gd name="connsiteY1" fmla="*/ 1663182 h 2323718"/>
              <a:gd name="connsiteX2" fmla="*/ 1663182 w 3326364"/>
              <a:gd name="connsiteY2" fmla="*/ 0 h 2323718"/>
              <a:gd name="connsiteX3" fmla="*/ 3326364 w 3326364"/>
              <a:gd name="connsiteY3" fmla="*/ 1663182 h 2323718"/>
              <a:gd name="connsiteX4" fmla="*/ 3326364 w 3326364"/>
              <a:gd name="connsiteY4" fmla="*/ 2323718 h 232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364" h="2323718">
                <a:moveTo>
                  <a:pt x="0" y="2323718"/>
                </a:moveTo>
                <a:lnTo>
                  <a:pt x="0" y="1663182"/>
                </a:lnTo>
                <a:cubicBezTo>
                  <a:pt x="0" y="744632"/>
                  <a:pt x="744632" y="0"/>
                  <a:pt x="1663182" y="0"/>
                </a:cubicBezTo>
                <a:cubicBezTo>
                  <a:pt x="2581732" y="0"/>
                  <a:pt x="3326364" y="744632"/>
                  <a:pt x="3326364" y="1663182"/>
                </a:cubicBezTo>
                <a:lnTo>
                  <a:pt x="3326364" y="2323718"/>
                </a:lnTo>
                <a:close/>
              </a:path>
            </a:pathLst>
          </a:cu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 name="Freeform 1182">
            <a:extLst>
              <a:ext uri="{FF2B5EF4-FFF2-40B4-BE49-F238E27FC236}">
                <a16:creationId xmlns:a16="http://schemas.microsoft.com/office/drawing/2014/main" id="{803FAD2F-00B9-2DAC-7DDF-67A89EF13266}"/>
              </a:ext>
            </a:extLst>
          </p:cNvPr>
          <p:cNvSpPr>
            <a:spLocks/>
          </p:cNvSpPr>
          <p:nvPr/>
        </p:nvSpPr>
        <p:spPr bwMode="auto">
          <a:xfrm>
            <a:off x="2230131" y="2933618"/>
            <a:ext cx="676656" cy="384048"/>
          </a:xfrm>
          <a:custGeom>
            <a:avLst/>
            <a:gdLst>
              <a:gd name="T0" fmla="*/ 5 w 245"/>
              <a:gd name="T1" fmla="*/ 112 h 112"/>
              <a:gd name="T2" fmla="*/ 0 w 245"/>
              <a:gd name="T3" fmla="*/ 102 h 112"/>
              <a:gd name="T4" fmla="*/ 240 w 245"/>
              <a:gd name="T5" fmla="*/ 0 h 112"/>
              <a:gd name="T6" fmla="*/ 245 w 245"/>
              <a:gd name="T7" fmla="*/ 11 h 112"/>
              <a:gd name="T8" fmla="*/ 5 w 245"/>
              <a:gd name="T9" fmla="*/ 112 h 112"/>
            </a:gdLst>
            <a:ahLst/>
            <a:cxnLst>
              <a:cxn ang="0">
                <a:pos x="T0" y="T1"/>
              </a:cxn>
              <a:cxn ang="0">
                <a:pos x="T2" y="T3"/>
              </a:cxn>
              <a:cxn ang="0">
                <a:pos x="T4" y="T5"/>
              </a:cxn>
              <a:cxn ang="0">
                <a:pos x="T6" y="T7"/>
              </a:cxn>
              <a:cxn ang="0">
                <a:pos x="T8" y="T9"/>
              </a:cxn>
            </a:cxnLst>
            <a:rect l="0" t="0" r="r" b="b"/>
            <a:pathLst>
              <a:path w="245" h="112">
                <a:moveTo>
                  <a:pt x="5" y="112"/>
                </a:moveTo>
                <a:lnTo>
                  <a:pt x="0" y="102"/>
                </a:lnTo>
                <a:lnTo>
                  <a:pt x="240" y="0"/>
                </a:lnTo>
                <a:lnTo>
                  <a:pt x="245" y="11"/>
                </a:lnTo>
                <a:lnTo>
                  <a:pt x="5" y="112"/>
                </a:ln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183">
            <a:extLst>
              <a:ext uri="{FF2B5EF4-FFF2-40B4-BE49-F238E27FC236}">
                <a16:creationId xmlns:a16="http://schemas.microsoft.com/office/drawing/2014/main" id="{5A8F4AF2-EACF-3168-2F34-3490874EDBCB}"/>
              </a:ext>
            </a:extLst>
          </p:cNvPr>
          <p:cNvSpPr>
            <a:spLocks/>
          </p:cNvSpPr>
          <p:nvPr/>
        </p:nvSpPr>
        <p:spPr bwMode="auto">
          <a:xfrm>
            <a:off x="1925240" y="1898195"/>
            <a:ext cx="1051560" cy="1005840"/>
          </a:xfrm>
          <a:custGeom>
            <a:avLst/>
            <a:gdLst>
              <a:gd name="T0" fmla="*/ 8 w 327"/>
              <a:gd name="T1" fmla="*/ 277 h 277"/>
              <a:gd name="T2" fmla="*/ 0 w 327"/>
              <a:gd name="T3" fmla="*/ 268 h 277"/>
              <a:gd name="T4" fmla="*/ 319 w 327"/>
              <a:gd name="T5" fmla="*/ 0 h 277"/>
              <a:gd name="T6" fmla="*/ 327 w 327"/>
              <a:gd name="T7" fmla="*/ 10 h 277"/>
              <a:gd name="T8" fmla="*/ 8 w 327"/>
              <a:gd name="T9" fmla="*/ 277 h 277"/>
            </a:gdLst>
            <a:ahLst/>
            <a:cxnLst>
              <a:cxn ang="0">
                <a:pos x="T0" y="T1"/>
              </a:cxn>
              <a:cxn ang="0">
                <a:pos x="T2" y="T3"/>
              </a:cxn>
              <a:cxn ang="0">
                <a:pos x="T4" y="T5"/>
              </a:cxn>
              <a:cxn ang="0">
                <a:pos x="T6" y="T7"/>
              </a:cxn>
              <a:cxn ang="0">
                <a:pos x="T8" y="T9"/>
              </a:cxn>
            </a:cxnLst>
            <a:rect l="0" t="0" r="r" b="b"/>
            <a:pathLst>
              <a:path w="327" h="277">
                <a:moveTo>
                  <a:pt x="8" y="277"/>
                </a:moveTo>
                <a:lnTo>
                  <a:pt x="0" y="268"/>
                </a:lnTo>
                <a:lnTo>
                  <a:pt x="319" y="0"/>
                </a:lnTo>
                <a:lnTo>
                  <a:pt x="327" y="10"/>
                </a:lnTo>
                <a:lnTo>
                  <a:pt x="8" y="277"/>
                </a:ln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84">
            <a:extLst>
              <a:ext uri="{FF2B5EF4-FFF2-40B4-BE49-F238E27FC236}">
                <a16:creationId xmlns:a16="http://schemas.microsoft.com/office/drawing/2014/main" id="{B56B1E98-0499-30BC-FDC3-7687AFE93F29}"/>
              </a:ext>
            </a:extLst>
          </p:cNvPr>
          <p:cNvSpPr>
            <a:spLocks/>
          </p:cNvSpPr>
          <p:nvPr/>
        </p:nvSpPr>
        <p:spPr bwMode="auto">
          <a:xfrm>
            <a:off x="2230131" y="4459903"/>
            <a:ext cx="678224" cy="382353"/>
          </a:xfrm>
          <a:custGeom>
            <a:avLst/>
            <a:gdLst>
              <a:gd name="T0" fmla="*/ 240 w 245"/>
              <a:gd name="T1" fmla="*/ 112 h 112"/>
              <a:gd name="T2" fmla="*/ 0 w 245"/>
              <a:gd name="T3" fmla="*/ 11 h 112"/>
              <a:gd name="T4" fmla="*/ 5 w 245"/>
              <a:gd name="T5" fmla="*/ 0 h 112"/>
              <a:gd name="T6" fmla="*/ 245 w 245"/>
              <a:gd name="T7" fmla="*/ 101 h 112"/>
              <a:gd name="T8" fmla="*/ 240 w 245"/>
              <a:gd name="T9" fmla="*/ 112 h 112"/>
            </a:gdLst>
            <a:ahLst/>
            <a:cxnLst>
              <a:cxn ang="0">
                <a:pos x="T0" y="T1"/>
              </a:cxn>
              <a:cxn ang="0">
                <a:pos x="T2" y="T3"/>
              </a:cxn>
              <a:cxn ang="0">
                <a:pos x="T4" y="T5"/>
              </a:cxn>
              <a:cxn ang="0">
                <a:pos x="T6" y="T7"/>
              </a:cxn>
              <a:cxn ang="0">
                <a:pos x="T8" y="T9"/>
              </a:cxn>
            </a:cxnLst>
            <a:rect l="0" t="0" r="r" b="b"/>
            <a:pathLst>
              <a:path w="245" h="112">
                <a:moveTo>
                  <a:pt x="240" y="112"/>
                </a:moveTo>
                <a:lnTo>
                  <a:pt x="0" y="11"/>
                </a:lnTo>
                <a:lnTo>
                  <a:pt x="5" y="0"/>
                </a:lnTo>
                <a:lnTo>
                  <a:pt x="245" y="101"/>
                </a:lnTo>
                <a:lnTo>
                  <a:pt x="240" y="112"/>
                </a:ln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1185">
            <a:extLst>
              <a:ext uri="{FF2B5EF4-FFF2-40B4-BE49-F238E27FC236}">
                <a16:creationId xmlns:a16="http://schemas.microsoft.com/office/drawing/2014/main" id="{47B68DF5-34DD-5233-83FC-FC1C31934FC2}"/>
              </a:ext>
            </a:extLst>
          </p:cNvPr>
          <p:cNvSpPr>
            <a:spLocks noChangeArrowheads="1"/>
          </p:cNvSpPr>
          <p:nvPr/>
        </p:nvSpPr>
        <p:spPr bwMode="auto">
          <a:xfrm>
            <a:off x="2328548" y="3855300"/>
            <a:ext cx="622222" cy="37333"/>
          </a:xfrm>
          <a:prstGeom prst="rect">
            <a:avLst/>
          </a:pr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86">
            <a:extLst>
              <a:ext uri="{FF2B5EF4-FFF2-40B4-BE49-F238E27FC236}">
                <a16:creationId xmlns:a16="http://schemas.microsoft.com/office/drawing/2014/main" id="{8F44B371-F67F-D409-DB0D-BBE5600D7E1F}"/>
              </a:ext>
            </a:extLst>
          </p:cNvPr>
          <p:cNvSpPr>
            <a:spLocks/>
          </p:cNvSpPr>
          <p:nvPr/>
        </p:nvSpPr>
        <p:spPr bwMode="auto">
          <a:xfrm>
            <a:off x="1925240" y="4920348"/>
            <a:ext cx="1050500" cy="1006861"/>
          </a:xfrm>
          <a:custGeom>
            <a:avLst/>
            <a:gdLst>
              <a:gd name="T0" fmla="*/ 319 w 327"/>
              <a:gd name="T1" fmla="*/ 277 h 277"/>
              <a:gd name="T2" fmla="*/ 0 w 327"/>
              <a:gd name="T3" fmla="*/ 9 h 277"/>
              <a:gd name="T4" fmla="*/ 8 w 327"/>
              <a:gd name="T5" fmla="*/ 0 h 277"/>
              <a:gd name="T6" fmla="*/ 327 w 327"/>
              <a:gd name="T7" fmla="*/ 268 h 277"/>
              <a:gd name="T8" fmla="*/ 319 w 327"/>
              <a:gd name="T9" fmla="*/ 277 h 277"/>
            </a:gdLst>
            <a:ahLst/>
            <a:cxnLst>
              <a:cxn ang="0">
                <a:pos x="T0" y="T1"/>
              </a:cxn>
              <a:cxn ang="0">
                <a:pos x="T2" y="T3"/>
              </a:cxn>
              <a:cxn ang="0">
                <a:pos x="T4" y="T5"/>
              </a:cxn>
              <a:cxn ang="0">
                <a:pos x="T6" y="T7"/>
              </a:cxn>
              <a:cxn ang="0">
                <a:pos x="T8" y="T9"/>
              </a:cxn>
            </a:cxnLst>
            <a:rect l="0" t="0" r="r" b="b"/>
            <a:pathLst>
              <a:path w="327" h="277">
                <a:moveTo>
                  <a:pt x="319" y="277"/>
                </a:moveTo>
                <a:lnTo>
                  <a:pt x="0" y="9"/>
                </a:lnTo>
                <a:lnTo>
                  <a:pt x="8" y="0"/>
                </a:lnTo>
                <a:lnTo>
                  <a:pt x="327" y="268"/>
                </a:lnTo>
                <a:lnTo>
                  <a:pt x="319" y="277"/>
                </a:ln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Oval 1195">
            <a:extLst>
              <a:ext uri="{FF2B5EF4-FFF2-40B4-BE49-F238E27FC236}">
                <a16:creationId xmlns:a16="http://schemas.microsoft.com/office/drawing/2014/main" id="{5ECD7192-0990-7B8D-DE3D-E6F4CDB3E63E}"/>
              </a:ext>
            </a:extLst>
          </p:cNvPr>
          <p:cNvSpPr>
            <a:spLocks noChangeArrowheads="1"/>
          </p:cNvSpPr>
          <p:nvPr/>
        </p:nvSpPr>
        <p:spPr bwMode="auto">
          <a:xfrm>
            <a:off x="1859906" y="2773683"/>
            <a:ext cx="161777" cy="164890"/>
          </a:xfrm>
          <a:prstGeom prst="ellipse">
            <a:avLst/>
          </a:prstGeom>
          <a:solidFill>
            <a:srgbClr val="1AB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1196">
            <a:extLst>
              <a:ext uri="{FF2B5EF4-FFF2-40B4-BE49-F238E27FC236}">
                <a16:creationId xmlns:a16="http://schemas.microsoft.com/office/drawing/2014/main" id="{7581F6FA-E22C-565B-4ECC-8D526871167C}"/>
              </a:ext>
            </a:extLst>
          </p:cNvPr>
          <p:cNvSpPr>
            <a:spLocks noChangeArrowheads="1"/>
          </p:cNvSpPr>
          <p:nvPr/>
        </p:nvSpPr>
        <p:spPr bwMode="auto">
          <a:xfrm>
            <a:off x="2152351" y="3234127"/>
            <a:ext cx="164890" cy="161777"/>
          </a:xfrm>
          <a:prstGeom prst="ellipse">
            <a:avLst/>
          </a:prstGeom>
          <a:solidFill>
            <a:srgbClr val="3498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1198">
            <a:extLst>
              <a:ext uri="{FF2B5EF4-FFF2-40B4-BE49-F238E27FC236}">
                <a16:creationId xmlns:a16="http://schemas.microsoft.com/office/drawing/2014/main" id="{237E63A3-C793-040B-07A8-815DF750BF56}"/>
              </a:ext>
            </a:extLst>
          </p:cNvPr>
          <p:cNvSpPr>
            <a:spLocks noChangeArrowheads="1"/>
          </p:cNvSpPr>
          <p:nvPr/>
        </p:nvSpPr>
        <p:spPr bwMode="auto">
          <a:xfrm>
            <a:off x="2264351" y="3815904"/>
            <a:ext cx="164890" cy="158668"/>
          </a:xfrm>
          <a:prstGeom prst="ellipse">
            <a:avLst/>
          </a:pr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1199">
            <a:extLst>
              <a:ext uri="{FF2B5EF4-FFF2-40B4-BE49-F238E27FC236}">
                <a16:creationId xmlns:a16="http://schemas.microsoft.com/office/drawing/2014/main" id="{563664C6-9F67-8426-D242-76FA1742DDE7}"/>
              </a:ext>
            </a:extLst>
          </p:cNvPr>
          <p:cNvSpPr>
            <a:spLocks noChangeArrowheads="1"/>
          </p:cNvSpPr>
          <p:nvPr/>
        </p:nvSpPr>
        <p:spPr bwMode="auto">
          <a:xfrm>
            <a:off x="1859906" y="4851904"/>
            <a:ext cx="161777" cy="164890"/>
          </a:xfrm>
          <a:prstGeom prst="ellipse">
            <a:avLst/>
          </a:pr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1200">
            <a:extLst>
              <a:ext uri="{FF2B5EF4-FFF2-40B4-BE49-F238E27FC236}">
                <a16:creationId xmlns:a16="http://schemas.microsoft.com/office/drawing/2014/main" id="{7C479186-4410-0439-590B-4473B6A63A51}"/>
              </a:ext>
            </a:extLst>
          </p:cNvPr>
          <p:cNvSpPr>
            <a:spLocks noChangeArrowheads="1"/>
          </p:cNvSpPr>
          <p:nvPr/>
        </p:nvSpPr>
        <p:spPr bwMode="auto">
          <a:xfrm>
            <a:off x="2152351" y="4391460"/>
            <a:ext cx="164890" cy="164890"/>
          </a:xfrm>
          <a:prstGeom prst="ellipse">
            <a:avLst/>
          </a:prstGeom>
          <a:solidFill>
            <a:srgbClr val="A569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rackerAlphaBlue 15">
            <a:extLst>
              <a:ext uri="{FF2B5EF4-FFF2-40B4-BE49-F238E27FC236}">
                <a16:creationId xmlns:a16="http://schemas.microsoft.com/office/drawing/2014/main" id="{69B505C0-225C-AD18-ADF8-03E1639035C4}"/>
              </a:ext>
            </a:extLst>
          </p:cNvPr>
          <p:cNvSpPr/>
          <p:nvPr>
            <p:custDataLst>
              <p:tags r:id="rId2"/>
            </p:custDataLst>
          </p:nvPr>
        </p:nvSpPr>
        <p:spPr>
          <a:xfrm>
            <a:off x="1813138" y="2702786"/>
            <a:ext cx="279340" cy="279340"/>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A</a:t>
            </a:r>
          </a:p>
        </p:txBody>
      </p:sp>
      <p:sp>
        <p:nvSpPr>
          <p:cNvPr id="18" name="TrackerAlphaBlue 15">
            <a:extLst>
              <a:ext uri="{FF2B5EF4-FFF2-40B4-BE49-F238E27FC236}">
                <a16:creationId xmlns:a16="http://schemas.microsoft.com/office/drawing/2014/main" id="{D2E26695-C545-4B57-6F42-F06223B2C5EA}"/>
              </a:ext>
            </a:extLst>
          </p:cNvPr>
          <p:cNvSpPr/>
          <p:nvPr>
            <p:custDataLst>
              <p:tags r:id="rId3"/>
            </p:custDataLst>
          </p:nvPr>
        </p:nvSpPr>
        <p:spPr>
          <a:xfrm>
            <a:off x="2092822" y="3199163"/>
            <a:ext cx="279340" cy="279340"/>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B</a:t>
            </a:r>
          </a:p>
        </p:txBody>
      </p:sp>
      <p:sp>
        <p:nvSpPr>
          <p:cNvPr id="19" name="TrackerAlphaBlue 15">
            <a:extLst>
              <a:ext uri="{FF2B5EF4-FFF2-40B4-BE49-F238E27FC236}">
                <a16:creationId xmlns:a16="http://schemas.microsoft.com/office/drawing/2014/main" id="{F03D68EF-6F06-B654-6FFA-ABF157F78C54}"/>
              </a:ext>
            </a:extLst>
          </p:cNvPr>
          <p:cNvSpPr/>
          <p:nvPr>
            <p:custDataLst>
              <p:tags r:id="rId4"/>
            </p:custDataLst>
          </p:nvPr>
        </p:nvSpPr>
        <p:spPr>
          <a:xfrm>
            <a:off x="2093845" y="4328672"/>
            <a:ext cx="279340" cy="279340"/>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D</a:t>
            </a:r>
          </a:p>
        </p:txBody>
      </p:sp>
      <p:sp>
        <p:nvSpPr>
          <p:cNvPr id="20" name="TrackerAlphaBlue 15">
            <a:extLst>
              <a:ext uri="{FF2B5EF4-FFF2-40B4-BE49-F238E27FC236}">
                <a16:creationId xmlns:a16="http://schemas.microsoft.com/office/drawing/2014/main" id="{2B869DBE-C8D1-EDD8-D807-438D07D1165A}"/>
              </a:ext>
            </a:extLst>
          </p:cNvPr>
          <p:cNvSpPr/>
          <p:nvPr>
            <p:custDataLst>
              <p:tags r:id="rId5"/>
            </p:custDataLst>
          </p:nvPr>
        </p:nvSpPr>
        <p:spPr>
          <a:xfrm>
            <a:off x="1796791" y="4831298"/>
            <a:ext cx="279340" cy="279340"/>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E</a:t>
            </a:r>
          </a:p>
        </p:txBody>
      </p:sp>
      <p:sp>
        <p:nvSpPr>
          <p:cNvPr id="21" name="TrackerAlphaBlue 15">
            <a:extLst>
              <a:ext uri="{FF2B5EF4-FFF2-40B4-BE49-F238E27FC236}">
                <a16:creationId xmlns:a16="http://schemas.microsoft.com/office/drawing/2014/main" id="{40A3DEF9-EBE4-A6ED-EC14-2291E8CC4A21}"/>
              </a:ext>
            </a:extLst>
          </p:cNvPr>
          <p:cNvSpPr/>
          <p:nvPr>
            <p:custDataLst>
              <p:tags r:id="rId6"/>
            </p:custDataLst>
          </p:nvPr>
        </p:nvSpPr>
        <p:spPr>
          <a:xfrm>
            <a:off x="2171679" y="3745724"/>
            <a:ext cx="279340" cy="279340"/>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dirty="0">
                <a:solidFill>
                  <a:schemeClr val="bg1"/>
                </a:solidFill>
              </a:rPr>
              <a:t>C</a:t>
            </a:r>
          </a:p>
        </p:txBody>
      </p:sp>
      <p:pic>
        <p:nvPicPr>
          <p:cNvPr id="22" name="Picture 35" descr="Image result for BCBSM logo">
            <a:extLst>
              <a:ext uri="{FF2B5EF4-FFF2-40B4-BE49-F238E27FC236}">
                <a16:creationId xmlns:a16="http://schemas.microsoft.com/office/drawing/2014/main" id="{27D2FF52-52C0-874A-8F18-4BCE3502B21E}"/>
              </a:ext>
            </a:extLst>
          </p:cNvPr>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308" y="3699077"/>
            <a:ext cx="1826456" cy="60881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B1DC5B0-A93C-3ED7-7C2C-693A258F7279}"/>
              </a:ext>
            </a:extLst>
          </p:cNvPr>
          <p:cNvSpPr txBox="1"/>
          <p:nvPr/>
        </p:nvSpPr>
        <p:spPr>
          <a:xfrm>
            <a:off x="6681073" y="1665526"/>
            <a:ext cx="2428176" cy="369332"/>
          </a:xfrm>
          <a:prstGeom prst="rect">
            <a:avLst/>
          </a:prstGeom>
          <a:ln w="6350">
            <a:noFill/>
            <a:miter lim="800000"/>
          </a:ln>
        </p:spPr>
        <p:txBody>
          <a:bodyPr vert="horz" wrap="square" lIns="0" tIns="0" rIns="0" bIns="0" rtlCol="0" anchor="ctr">
            <a:spAutoFit/>
          </a:bodyPr>
          <a:lstStyle/>
          <a:p>
            <a:pPr algn="l">
              <a:spcBef>
                <a:spcPts val="300"/>
              </a:spcBef>
              <a:spcAft>
                <a:spcPts val="300"/>
              </a:spcAft>
              <a:buNone/>
            </a:pPr>
            <a:r>
              <a:rPr lang="en-US" sz="1200" dirty="0"/>
              <a:t>Free clinics supported in MI, the largest private supporter in the state</a:t>
            </a:r>
          </a:p>
        </p:txBody>
      </p:sp>
      <p:sp>
        <p:nvSpPr>
          <p:cNvPr id="25" name="TextBox 24">
            <a:extLst>
              <a:ext uri="{FF2B5EF4-FFF2-40B4-BE49-F238E27FC236}">
                <a16:creationId xmlns:a16="http://schemas.microsoft.com/office/drawing/2014/main" id="{F4E4567B-EAAD-0E85-4522-D221CCC02698}"/>
              </a:ext>
            </a:extLst>
          </p:cNvPr>
          <p:cNvSpPr txBox="1"/>
          <p:nvPr/>
        </p:nvSpPr>
        <p:spPr>
          <a:xfrm>
            <a:off x="6404401" y="1665526"/>
            <a:ext cx="227626" cy="246221"/>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1600" b="1" dirty="0">
                <a:solidFill>
                  <a:schemeClr val="accent3">
                    <a:lumMod val="60000"/>
                    <a:lumOff val="40000"/>
                  </a:schemeClr>
                </a:solidFill>
              </a:rPr>
              <a:t>47</a:t>
            </a:r>
          </a:p>
        </p:txBody>
      </p:sp>
      <p:sp>
        <p:nvSpPr>
          <p:cNvPr id="26" name="TextBox 25">
            <a:extLst>
              <a:ext uri="{FF2B5EF4-FFF2-40B4-BE49-F238E27FC236}">
                <a16:creationId xmlns:a16="http://schemas.microsoft.com/office/drawing/2014/main" id="{CF4E6A0F-649F-80CF-3708-84740E924A41}"/>
              </a:ext>
            </a:extLst>
          </p:cNvPr>
          <p:cNvSpPr txBox="1"/>
          <p:nvPr/>
        </p:nvSpPr>
        <p:spPr>
          <a:xfrm>
            <a:off x="4329526" y="1665526"/>
            <a:ext cx="1904999" cy="369332"/>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1200" dirty="0"/>
              <a:t>Committed to MI community health fund over 18 years</a:t>
            </a:r>
          </a:p>
        </p:txBody>
      </p:sp>
      <p:sp>
        <p:nvSpPr>
          <p:cNvPr id="27" name="TextBox 26">
            <a:extLst>
              <a:ext uri="{FF2B5EF4-FFF2-40B4-BE49-F238E27FC236}">
                <a16:creationId xmlns:a16="http://schemas.microsoft.com/office/drawing/2014/main" id="{7640BFF8-3ADF-C0D7-62ED-3B62D951D568}"/>
              </a:ext>
            </a:extLst>
          </p:cNvPr>
          <p:cNvSpPr txBox="1"/>
          <p:nvPr/>
        </p:nvSpPr>
        <p:spPr>
          <a:xfrm>
            <a:off x="3610519" y="1665526"/>
            <a:ext cx="660437" cy="246221"/>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1600" b="1" dirty="0">
                <a:solidFill>
                  <a:schemeClr val="accent3">
                    <a:lumMod val="60000"/>
                    <a:lumOff val="40000"/>
                  </a:schemeClr>
                </a:solidFill>
              </a:rPr>
              <a:t>$1.56B</a:t>
            </a:r>
          </a:p>
        </p:txBody>
      </p:sp>
      <p:sp>
        <p:nvSpPr>
          <p:cNvPr id="28" name="TextBox 27">
            <a:extLst>
              <a:ext uri="{FF2B5EF4-FFF2-40B4-BE49-F238E27FC236}">
                <a16:creationId xmlns:a16="http://schemas.microsoft.com/office/drawing/2014/main" id="{8BE7EBA5-9FDA-EABE-535D-75EDAF08F246}"/>
              </a:ext>
            </a:extLst>
          </p:cNvPr>
          <p:cNvSpPr txBox="1">
            <a:spLocks/>
          </p:cNvSpPr>
          <p:nvPr/>
        </p:nvSpPr>
        <p:spPr>
          <a:xfrm>
            <a:off x="9762142" y="1665526"/>
            <a:ext cx="1886139" cy="369332"/>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1200" spc="-5" dirty="0"/>
              <a:t>Favorable brand perception, the highest rated in MI </a:t>
            </a:r>
            <a:endParaRPr lang="en-US" sz="1200" baseline="30000" dirty="0"/>
          </a:p>
        </p:txBody>
      </p:sp>
      <p:sp>
        <p:nvSpPr>
          <p:cNvPr id="29" name="TextBox 28">
            <a:extLst>
              <a:ext uri="{FF2B5EF4-FFF2-40B4-BE49-F238E27FC236}">
                <a16:creationId xmlns:a16="http://schemas.microsoft.com/office/drawing/2014/main" id="{0DDDFC49-4F71-DB06-A498-E6787E04FA56}"/>
              </a:ext>
            </a:extLst>
          </p:cNvPr>
          <p:cNvSpPr txBox="1"/>
          <p:nvPr/>
        </p:nvSpPr>
        <p:spPr>
          <a:xfrm>
            <a:off x="9288651" y="1665526"/>
            <a:ext cx="408818" cy="246221"/>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1600" b="1" dirty="0">
                <a:solidFill>
                  <a:schemeClr val="accent3">
                    <a:lumMod val="60000"/>
                    <a:lumOff val="40000"/>
                  </a:schemeClr>
                </a:solidFill>
              </a:rPr>
              <a:t>71%</a:t>
            </a:r>
          </a:p>
        </p:txBody>
      </p:sp>
      <p:sp>
        <p:nvSpPr>
          <p:cNvPr id="30" name="TextBox 29">
            <a:extLst>
              <a:ext uri="{FF2B5EF4-FFF2-40B4-BE49-F238E27FC236}">
                <a16:creationId xmlns:a16="http://schemas.microsoft.com/office/drawing/2014/main" id="{F0A43CA2-2A4A-CC94-30FE-7AC807321FBD}"/>
              </a:ext>
            </a:extLst>
          </p:cNvPr>
          <p:cNvSpPr txBox="1">
            <a:spLocks/>
          </p:cNvSpPr>
          <p:nvPr/>
        </p:nvSpPr>
        <p:spPr>
          <a:xfrm>
            <a:off x="3610519" y="1356003"/>
            <a:ext cx="8028143" cy="24622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1600" b="1" dirty="0">
                <a:solidFill>
                  <a:schemeClr val="accent3"/>
                </a:solidFill>
              </a:rPr>
              <a:t>We are a mission driven, community focused organization</a:t>
            </a:r>
          </a:p>
        </p:txBody>
      </p:sp>
      <p:grpSp>
        <p:nvGrpSpPr>
          <p:cNvPr id="31" name="Group 30">
            <a:extLst>
              <a:ext uri="{FF2B5EF4-FFF2-40B4-BE49-F238E27FC236}">
                <a16:creationId xmlns:a16="http://schemas.microsoft.com/office/drawing/2014/main" id="{BAB8459F-886B-61B2-9124-9C1BC0745673}"/>
              </a:ext>
            </a:extLst>
          </p:cNvPr>
          <p:cNvGrpSpPr/>
          <p:nvPr/>
        </p:nvGrpSpPr>
        <p:grpSpPr>
          <a:xfrm>
            <a:off x="2803735" y="1372871"/>
            <a:ext cx="692744" cy="692744"/>
            <a:chOff x="2803735" y="1339335"/>
            <a:chExt cx="692744" cy="692744"/>
          </a:xfrm>
        </p:grpSpPr>
        <p:sp>
          <p:nvSpPr>
            <p:cNvPr id="32" name="Arc 31">
              <a:extLst>
                <a:ext uri="{FF2B5EF4-FFF2-40B4-BE49-F238E27FC236}">
                  <a16:creationId xmlns:a16="http://schemas.microsoft.com/office/drawing/2014/main" id="{AD1197CB-5721-0723-B9E1-7686006A3E87}"/>
                </a:ext>
              </a:extLst>
            </p:cNvPr>
            <p:cNvSpPr>
              <a:spLocks noChangeAspect="1"/>
            </p:cNvSpPr>
            <p:nvPr/>
          </p:nvSpPr>
          <p:spPr>
            <a:xfrm rot="8100000">
              <a:off x="2803735" y="1339335"/>
              <a:ext cx="692744" cy="692744"/>
            </a:xfrm>
            <a:prstGeom prst="arc">
              <a:avLst>
                <a:gd name="adj1" fmla="val 16200000"/>
                <a:gd name="adj2" fmla="val 10701165"/>
              </a:avLst>
            </a:prstGeom>
            <a:solidFill>
              <a:schemeClr val="bg1"/>
            </a:solidFill>
            <a:ln w="19050" cap="rnd">
              <a:solidFill>
                <a:schemeClr val="accent3">
                  <a:lumMod val="20000"/>
                  <a:lumOff val="8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3" name="Oval 32">
              <a:extLst>
                <a:ext uri="{FF2B5EF4-FFF2-40B4-BE49-F238E27FC236}">
                  <a16:creationId xmlns:a16="http://schemas.microsoft.com/office/drawing/2014/main" id="{6E0C83EF-93E9-2991-DAD9-34C475DF8AEB}"/>
                </a:ext>
              </a:extLst>
            </p:cNvPr>
            <p:cNvSpPr>
              <a:spLocks noChangeAspect="1"/>
            </p:cNvSpPr>
            <p:nvPr/>
          </p:nvSpPr>
          <p:spPr>
            <a:xfrm>
              <a:off x="2878817" y="1414289"/>
              <a:ext cx="542836" cy="542836"/>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4" name="Arc 33">
              <a:extLst>
                <a:ext uri="{FF2B5EF4-FFF2-40B4-BE49-F238E27FC236}">
                  <a16:creationId xmlns:a16="http://schemas.microsoft.com/office/drawing/2014/main" id="{C28E8E74-3B65-6B45-01F1-9F1B682C37AD}"/>
                </a:ext>
              </a:extLst>
            </p:cNvPr>
            <p:cNvSpPr>
              <a:spLocks noChangeAspect="1"/>
            </p:cNvSpPr>
            <p:nvPr/>
          </p:nvSpPr>
          <p:spPr>
            <a:xfrm>
              <a:off x="2839068" y="1374540"/>
              <a:ext cx="622334" cy="622334"/>
            </a:xfrm>
            <a:prstGeom prst="arc">
              <a:avLst>
                <a:gd name="adj1" fmla="val 16200000"/>
                <a:gd name="adj2" fmla="val 10881307"/>
              </a:avLst>
            </a:prstGeom>
            <a:noFill/>
            <a:ln w="19050" cap="rnd">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35" name="CustomIcon">
              <a:extLst>
                <a:ext uri="{FF2B5EF4-FFF2-40B4-BE49-F238E27FC236}">
                  <a16:creationId xmlns:a16="http://schemas.microsoft.com/office/drawing/2014/main" id="{175E8353-C2B5-2D60-52CB-5799BBA566DE}"/>
                </a:ext>
              </a:extLst>
            </p:cNvPr>
            <p:cNvPicPr>
              <a:picLocks/>
            </p:cNvPicPr>
            <p:nvPr>
              <p:custDataLst>
                <p:tags r:id="rId15"/>
              </p:custDataLst>
            </p:nvPr>
          </p:nvPicPr>
          <p:blipFill>
            <a:blip r:embed="rId20">
              <a:extLst>
                <a:ext uri="{96DAC541-7B7A-43D3-8B79-37D633B846F1}">
                  <asvg:svgBlip xmlns:asvg="http://schemas.microsoft.com/office/drawing/2016/SVG/main" r:embed="rId21"/>
                </a:ext>
              </a:extLst>
            </a:blip>
            <a:stretch>
              <a:fillRect/>
            </a:stretch>
          </p:blipFill>
          <p:spPr>
            <a:xfrm>
              <a:off x="2975740" y="1511213"/>
              <a:ext cx="348989" cy="348989"/>
            </a:xfrm>
            <a:prstGeom prst="rect">
              <a:avLst/>
            </a:prstGeom>
          </p:spPr>
        </p:pic>
      </p:grpSp>
      <p:sp>
        <p:nvSpPr>
          <p:cNvPr id="37" name="TextBox 36">
            <a:extLst>
              <a:ext uri="{FF2B5EF4-FFF2-40B4-BE49-F238E27FC236}">
                <a16:creationId xmlns:a16="http://schemas.microsoft.com/office/drawing/2014/main" id="{8C72F9C9-BB4E-7DE3-A675-3FEF16A296F2}"/>
              </a:ext>
            </a:extLst>
          </p:cNvPr>
          <p:cNvSpPr txBox="1"/>
          <p:nvPr/>
        </p:nvSpPr>
        <p:spPr>
          <a:xfrm>
            <a:off x="3610519" y="2703289"/>
            <a:ext cx="660437" cy="246221"/>
          </a:xfrm>
          <a:prstGeom prst="rect">
            <a:avLst/>
          </a:prstGeom>
          <a:ln w="6350">
            <a:noFill/>
            <a:miter lim="800000"/>
          </a:ln>
        </p:spPr>
        <p:txBody>
          <a:bodyPr vert="horz" wrap="square" lIns="0" tIns="0" rIns="0" bIns="0" rtlCol="0" anchor="ctr">
            <a:spAutoFit/>
          </a:bodyPr>
          <a:lstStyle/>
          <a:p>
            <a:pPr>
              <a:spcBef>
                <a:spcPts val="300"/>
              </a:spcBef>
              <a:spcAft>
                <a:spcPts val="300"/>
              </a:spcAft>
              <a:buNone/>
            </a:pPr>
            <a:r>
              <a:rPr lang="en-US" sz="1600" b="1" dirty="0">
                <a:solidFill>
                  <a:schemeClr val="accent3">
                    <a:lumMod val="60000"/>
                    <a:lumOff val="40000"/>
                  </a:schemeClr>
                </a:solidFill>
              </a:rPr>
              <a:t>Top-10</a:t>
            </a:r>
          </a:p>
        </p:txBody>
      </p:sp>
      <p:sp>
        <p:nvSpPr>
          <p:cNvPr id="38" name="TextBox 37">
            <a:extLst>
              <a:ext uri="{FF2B5EF4-FFF2-40B4-BE49-F238E27FC236}">
                <a16:creationId xmlns:a16="http://schemas.microsoft.com/office/drawing/2014/main" id="{40188374-CFD5-FB69-EAB5-C36D36DC548D}"/>
              </a:ext>
            </a:extLst>
          </p:cNvPr>
          <p:cNvSpPr txBox="1"/>
          <p:nvPr/>
        </p:nvSpPr>
        <p:spPr>
          <a:xfrm>
            <a:off x="4349275" y="2718677"/>
            <a:ext cx="949781" cy="369332"/>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1200" dirty="0"/>
              <a:t>Largest payer in the US</a:t>
            </a:r>
          </a:p>
        </p:txBody>
      </p:sp>
      <p:sp>
        <p:nvSpPr>
          <p:cNvPr id="39" name="TextBox 38">
            <a:extLst>
              <a:ext uri="{FF2B5EF4-FFF2-40B4-BE49-F238E27FC236}">
                <a16:creationId xmlns:a16="http://schemas.microsoft.com/office/drawing/2014/main" id="{91F38210-68D7-82D2-4A98-5412837C9B1D}"/>
              </a:ext>
            </a:extLst>
          </p:cNvPr>
          <p:cNvSpPr txBox="1"/>
          <p:nvPr/>
        </p:nvSpPr>
        <p:spPr>
          <a:xfrm>
            <a:off x="5792133" y="2718676"/>
            <a:ext cx="486534" cy="246221"/>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1600" b="1" dirty="0">
                <a:solidFill>
                  <a:schemeClr val="accent3">
                    <a:lumMod val="60000"/>
                    <a:lumOff val="40000"/>
                  </a:schemeClr>
                </a:solidFill>
              </a:rPr>
              <a:t>5.3M</a:t>
            </a:r>
          </a:p>
        </p:txBody>
      </p:sp>
      <p:sp>
        <p:nvSpPr>
          <p:cNvPr id="40" name="TextBox 39">
            <a:extLst>
              <a:ext uri="{FF2B5EF4-FFF2-40B4-BE49-F238E27FC236}">
                <a16:creationId xmlns:a16="http://schemas.microsoft.com/office/drawing/2014/main" id="{D472DF1E-837E-734F-7F82-40E001425D7A}"/>
              </a:ext>
            </a:extLst>
          </p:cNvPr>
          <p:cNvSpPr txBox="1"/>
          <p:nvPr/>
        </p:nvSpPr>
        <p:spPr>
          <a:xfrm>
            <a:off x="6342249" y="2718676"/>
            <a:ext cx="1167548" cy="369332"/>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1200" dirty="0"/>
              <a:t>Members across lines of business</a:t>
            </a:r>
          </a:p>
        </p:txBody>
      </p:sp>
      <p:sp>
        <p:nvSpPr>
          <p:cNvPr id="41" name="TextBox 40">
            <a:extLst>
              <a:ext uri="{FF2B5EF4-FFF2-40B4-BE49-F238E27FC236}">
                <a16:creationId xmlns:a16="http://schemas.microsoft.com/office/drawing/2014/main" id="{37DC7109-E147-95FB-6533-8FA178B871C6}"/>
              </a:ext>
            </a:extLst>
          </p:cNvPr>
          <p:cNvSpPr txBox="1"/>
          <p:nvPr/>
        </p:nvSpPr>
        <p:spPr>
          <a:xfrm>
            <a:off x="10407723" y="2718677"/>
            <a:ext cx="1324791" cy="381321"/>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1200" dirty="0"/>
              <a:t>Broad portfolio of diversified assets </a:t>
            </a:r>
          </a:p>
        </p:txBody>
      </p:sp>
      <p:grpSp>
        <p:nvGrpSpPr>
          <p:cNvPr id="42" name="Group 41">
            <a:extLst>
              <a:ext uri="{FF2B5EF4-FFF2-40B4-BE49-F238E27FC236}">
                <a16:creationId xmlns:a16="http://schemas.microsoft.com/office/drawing/2014/main" id="{1B0E3EE8-B4A9-A5FA-47B8-2345CB66A594}"/>
              </a:ext>
            </a:extLst>
          </p:cNvPr>
          <p:cNvGrpSpPr/>
          <p:nvPr/>
        </p:nvGrpSpPr>
        <p:grpSpPr>
          <a:xfrm>
            <a:off x="8098124" y="2778350"/>
            <a:ext cx="2159428" cy="261976"/>
            <a:chOff x="8937571" y="2592039"/>
            <a:chExt cx="2159428" cy="261976"/>
          </a:xfrm>
        </p:grpSpPr>
        <p:pic>
          <p:nvPicPr>
            <p:cNvPr id="50" name="Picture 24" descr="AF Group Logo [ Download - Logo - icon ] png svg">
              <a:extLst>
                <a:ext uri="{FF2B5EF4-FFF2-40B4-BE49-F238E27FC236}">
                  <a16:creationId xmlns:a16="http://schemas.microsoft.com/office/drawing/2014/main" id="{B69923F9-D8F8-6543-689B-23DE6821AC92}"/>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91893" y="2637820"/>
              <a:ext cx="748546" cy="17041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9" descr="NASCO – NASCO is a healthcare company dedicated to co-creating digital  health solutions for Blue Cross and Blue Shield companies.">
              <a:extLst>
                <a:ext uri="{FF2B5EF4-FFF2-40B4-BE49-F238E27FC236}">
                  <a16:creationId xmlns:a16="http://schemas.microsoft.com/office/drawing/2014/main" id="{8A885ACD-B9CB-C505-FA1C-1C448C42461E}"/>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04644" y="2635515"/>
              <a:ext cx="692355" cy="17502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7" descr="Uplift Center for Grieving Children | Amerihealth-Caritas Logo - Uplift  Center for Grieving Children">
              <a:extLst>
                <a:ext uri="{FF2B5EF4-FFF2-40B4-BE49-F238E27FC236}">
                  <a16:creationId xmlns:a16="http://schemas.microsoft.com/office/drawing/2014/main" id="{F7C39AF9-291C-17F4-7AEF-90D0750AF86F}"/>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7571" y="2592039"/>
              <a:ext cx="390117" cy="261976"/>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extBox 42">
            <a:extLst>
              <a:ext uri="{FF2B5EF4-FFF2-40B4-BE49-F238E27FC236}">
                <a16:creationId xmlns:a16="http://schemas.microsoft.com/office/drawing/2014/main" id="{02FD5DDE-A188-F113-48BB-55A876E1BF4A}"/>
              </a:ext>
            </a:extLst>
          </p:cNvPr>
          <p:cNvSpPr txBox="1">
            <a:spLocks/>
          </p:cNvSpPr>
          <p:nvPr/>
        </p:nvSpPr>
        <p:spPr>
          <a:xfrm>
            <a:off x="3610519" y="2409153"/>
            <a:ext cx="8028143" cy="24622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1600" b="1" dirty="0">
                <a:solidFill>
                  <a:schemeClr val="accent3"/>
                </a:solidFill>
              </a:rPr>
              <a:t>We are a diversified enterprise with national scale</a:t>
            </a:r>
          </a:p>
        </p:txBody>
      </p:sp>
      <p:cxnSp>
        <p:nvCxnSpPr>
          <p:cNvPr id="44" name="LineContentSeparatorDefault 86065">
            <a:extLst>
              <a:ext uri="{FF2B5EF4-FFF2-40B4-BE49-F238E27FC236}">
                <a16:creationId xmlns:a16="http://schemas.microsoft.com/office/drawing/2014/main" id="{832F49BD-84A1-A641-9A63-0FACEF27FF54}"/>
              </a:ext>
            </a:extLst>
          </p:cNvPr>
          <p:cNvCxnSpPr>
            <a:cxnSpLocks/>
          </p:cNvCxnSpPr>
          <p:nvPr>
            <p:custDataLst>
              <p:tags r:id="rId7"/>
            </p:custDataLst>
          </p:nvPr>
        </p:nvCxnSpPr>
        <p:spPr>
          <a:xfrm>
            <a:off x="3610519" y="2246704"/>
            <a:ext cx="8028143" cy="0"/>
          </a:xfrm>
          <a:prstGeom prst="straightConnector1">
            <a:avLst/>
          </a:prstGeom>
          <a:ln w="6350" cap="flat">
            <a:solidFill>
              <a:srgbClr val="D0D0D0"/>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AEB8158E-B5C4-50FF-92DB-F89246F10327}"/>
              </a:ext>
            </a:extLst>
          </p:cNvPr>
          <p:cNvGrpSpPr/>
          <p:nvPr/>
        </p:nvGrpSpPr>
        <p:grpSpPr>
          <a:xfrm>
            <a:off x="2803735" y="2475561"/>
            <a:ext cx="692744" cy="692744"/>
            <a:chOff x="2803735" y="2274782"/>
            <a:chExt cx="692744" cy="692744"/>
          </a:xfrm>
        </p:grpSpPr>
        <p:sp>
          <p:nvSpPr>
            <p:cNvPr id="46" name="Arc 45">
              <a:extLst>
                <a:ext uri="{FF2B5EF4-FFF2-40B4-BE49-F238E27FC236}">
                  <a16:creationId xmlns:a16="http://schemas.microsoft.com/office/drawing/2014/main" id="{8847361C-74AA-7894-7E34-0A330FDB6048}"/>
                </a:ext>
              </a:extLst>
            </p:cNvPr>
            <p:cNvSpPr>
              <a:spLocks noChangeAspect="1"/>
            </p:cNvSpPr>
            <p:nvPr/>
          </p:nvSpPr>
          <p:spPr>
            <a:xfrm rot="8100000">
              <a:off x="2803735" y="2274782"/>
              <a:ext cx="692744" cy="692744"/>
            </a:xfrm>
            <a:prstGeom prst="arc">
              <a:avLst>
                <a:gd name="adj1" fmla="val 16200000"/>
                <a:gd name="adj2" fmla="val 10701165"/>
              </a:avLst>
            </a:prstGeom>
            <a:solidFill>
              <a:schemeClr val="bg1"/>
            </a:solidFill>
            <a:ln w="19050" cap="rnd">
              <a:solidFill>
                <a:schemeClr val="accent3">
                  <a:lumMod val="20000"/>
                  <a:lumOff val="8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7" name="Oval 46">
              <a:extLst>
                <a:ext uri="{FF2B5EF4-FFF2-40B4-BE49-F238E27FC236}">
                  <a16:creationId xmlns:a16="http://schemas.microsoft.com/office/drawing/2014/main" id="{1791CDC5-2DB1-0A83-4CC1-A88B7E222A89}"/>
                </a:ext>
              </a:extLst>
            </p:cNvPr>
            <p:cNvSpPr>
              <a:spLocks noChangeAspect="1"/>
            </p:cNvSpPr>
            <p:nvPr/>
          </p:nvSpPr>
          <p:spPr>
            <a:xfrm>
              <a:off x="2878817" y="2349736"/>
              <a:ext cx="542836" cy="542836"/>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8" name="Arc 47">
              <a:extLst>
                <a:ext uri="{FF2B5EF4-FFF2-40B4-BE49-F238E27FC236}">
                  <a16:creationId xmlns:a16="http://schemas.microsoft.com/office/drawing/2014/main" id="{74C9338E-9F27-3A18-CD31-A6FABAC56F88}"/>
                </a:ext>
              </a:extLst>
            </p:cNvPr>
            <p:cNvSpPr>
              <a:spLocks noChangeAspect="1"/>
            </p:cNvSpPr>
            <p:nvPr/>
          </p:nvSpPr>
          <p:spPr>
            <a:xfrm>
              <a:off x="2839068" y="2309987"/>
              <a:ext cx="622334" cy="622334"/>
            </a:xfrm>
            <a:prstGeom prst="arc">
              <a:avLst>
                <a:gd name="adj1" fmla="val 16200000"/>
                <a:gd name="adj2" fmla="val 10881307"/>
              </a:avLst>
            </a:prstGeom>
            <a:noFill/>
            <a:ln w="19050" cap="rnd">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49" name="CustomIcon">
              <a:extLst>
                <a:ext uri="{FF2B5EF4-FFF2-40B4-BE49-F238E27FC236}">
                  <a16:creationId xmlns:a16="http://schemas.microsoft.com/office/drawing/2014/main" id="{F93C6F39-938F-654B-0318-A3DB3B4D4E01}"/>
                </a:ext>
              </a:extLst>
            </p:cNvPr>
            <p:cNvPicPr>
              <a:picLocks/>
            </p:cNvPicPr>
            <p:nvPr>
              <p:custDataLst>
                <p:tags r:id="rId14"/>
              </p:custDataLst>
            </p:nvPr>
          </p:nvPicPr>
          <p:blipFill>
            <a:blip r:embed="rId25">
              <a:extLst>
                <a:ext uri="{96DAC541-7B7A-43D3-8B79-37D633B846F1}">
                  <asvg:svgBlip xmlns:asvg="http://schemas.microsoft.com/office/drawing/2016/SVG/main" r:embed="rId26"/>
                </a:ext>
              </a:extLst>
            </a:blip>
            <a:stretch>
              <a:fillRect/>
            </a:stretch>
          </p:blipFill>
          <p:spPr>
            <a:xfrm>
              <a:off x="2975740" y="2446660"/>
              <a:ext cx="348989" cy="348989"/>
            </a:xfrm>
            <a:prstGeom prst="rect">
              <a:avLst/>
            </a:prstGeom>
          </p:spPr>
        </p:pic>
      </p:grpSp>
      <p:sp>
        <p:nvSpPr>
          <p:cNvPr id="54" name="TextBox 53">
            <a:extLst>
              <a:ext uri="{FF2B5EF4-FFF2-40B4-BE49-F238E27FC236}">
                <a16:creationId xmlns:a16="http://schemas.microsoft.com/office/drawing/2014/main" id="{50B800EC-BF28-4BF8-85C9-9B017E54D1F8}"/>
              </a:ext>
            </a:extLst>
          </p:cNvPr>
          <p:cNvSpPr txBox="1"/>
          <p:nvPr/>
        </p:nvSpPr>
        <p:spPr>
          <a:xfrm>
            <a:off x="4228074" y="3812656"/>
            <a:ext cx="1684026" cy="369332"/>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1200" dirty="0"/>
              <a:t>Of PPO members in partial risk arrangements</a:t>
            </a:r>
          </a:p>
        </p:txBody>
      </p:sp>
      <p:sp>
        <p:nvSpPr>
          <p:cNvPr id="55" name="TextBox 54">
            <a:extLst>
              <a:ext uri="{FF2B5EF4-FFF2-40B4-BE49-F238E27FC236}">
                <a16:creationId xmlns:a16="http://schemas.microsoft.com/office/drawing/2014/main" id="{B181C4CB-E33A-FF16-7434-A2AAA78046F6}"/>
              </a:ext>
            </a:extLst>
          </p:cNvPr>
          <p:cNvSpPr txBox="1"/>
          <p:nvPr/>
        </p:nvSpPr>
        <p:spPr>
          <a:xfrm>
            <a:off x="3610519" y="3812656"/>
            <a:ext cx="531071" cy="246221"/>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1600" b="1" i="0" u="none" strike="noStrike" baseline="0" dirty="0">
                <a:solidFill>
                  <a:schemeClr val="accent3">
                    <a:lumMod val="60000"/>
                    <a:lumOff val="40000"/>
                  </a:schemeClr>
                </a:solidFill>
              </a:rPr>
              <a:t>&gt;50%</a:t>
            </a:r>
            <a:endParaRPr lang="en-US" sz="1600" b="1" dirty="0">
              <a:solidFill>
                <a:schemeClr val="accent3">
                  <a:lumMod val="60000"/>
                  <a:lumOff val="40000"/>
                </a:schemeClr>
              </a:solidFill>
            </a:endParaRPr>
          </a:p>
        </p:txBody>
      </p:sp>
      <p:sp>
        <p:nvSpPr>
          <p:cNvPr id="56" name="TextBox 55">
            <a:extLst>
              <a:ext uri="{FF2B5EF4-FFF2-40B4-BE49-F238E27FC236}">
                <a16:creationId xmlns:a16="http://schemas.microsoft.com/office/drawing/2014/main" id="{5C6D573C-742F-7CF8-475D-FED74CEE2898}"/>
              </a:ext>
            </a:extLst>
          </p:cNvPr>
          <p:cNvSpPr txBox="1">
            <a:spLocks/>
          </p:cNvSpPr>
          <p:nvPr/>
        </p:nvSpPr>
        <p:spPr>
          <a:xfrm>
            <a:off x="9789688" y="3812656"/>
            <a:ext cx="1848974" cy="369332"/>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1200" dirty="0"/>
              <a:t>Savings from our nationally leading PCMH program</a:t>
            </a:r>
          </a:p>
        </p:txBody>
      </p:sp>
      <p:sp>
        <p:nvSpPr>
          <p:cNvPr id="57" name="TextBox 56">
            <a:extLst>
              <a:ext uri="{FF2B5EF4-FFF2-40B4-BE49-F238E27FC236}">
                <a16:creationId xmlns:a16="http://schemas.microsoft.com/office/drawing/2014/main" id="{D05A8049-ED99-8881-8CCB-10F3AFE032F0}"/>
              </a:ext>
            </a:extLst>
          </p:cNvPr>
          <p:cNvSpPr txBox="1"/>
          <p:nvPr/>
        </p:nvSpPr>
        <p:spPr>
          <a:xfrm>
            <a:off x="9086611" y="3812656"/>
            <a:ext cx="638346" cy="246221"/>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1600" b="1" dirty="0">
                <a:solidFill>
                  <a:schemeClr val="accent3">
                    <a:lumMod val="60000"/>
                    <a:lumOff val="40000"/>
                  </a:schemeClr>
                </a:solidFill>
              </a:rPr>
              <a:t>$626M</a:t>
            </a:r>
            <a:endParaRPr lang="en-US" sz="1600" baseline="30000" dirty="0">
              <a:solidFill>
                <a:schemeClr val="accent3">
                  <a:lumMod val="60000"/>
                  <a:lumOff val="40000"/>
                </a:schemeClr>
              </a:solidFill>
            </a:endParaRPr>
          </a:p>
        </p:txBody>
      </p:sp>
      <p:grpSp>
        <p:nvGrpSpPr>
          <p:cNvPr id="58" name="Group 57">
            <a:extLst>
              <a:ext uri="{FF2B5EF4-FFF2-40B4-BE49-F238E27FC236}">
                <a16:creationId xmlns:a16="http://schemas.microsoft.com/office/drawing/2014/main" id="{F20F7B1B-1607-8FFD-324F-9891C188C05C}"/>
              </a:ext>
            </a:extLst>
          </p:cNvPr>
          <p:cNvGrpSpPr/>
          <p:nvPr/>
        </p:nvGrpSpPr>
        <p:grpSpPr>
          <a:xfrm>
            <a:off x="6208022" y="3812656"/>
            <a:ext cx="2696967" cy="369333"/>
            <a:chOff x="6551789" y="3615115"/>
            <a:chExt cx="2696967" cy="369333"/>
          </a:xfrm>
        </p:grpSpPr>
        <p:sp>
          <p:nvSpPr>
            <p:cNvPr id="66" name="TextBox 65">
              <a:extLst>
                <a:ext uri="{FF2B5EF4-FFF2-40B4-BE49-F238E27FC236}">
                  <a16:creationId xmlns:a16="http://schemas.microsoft.com/office/drawing/2014/main" id="{4F7EB5D7-D917-A615-08A9-591F9D445616}"/>
                </a:ext>
              </a:extLst>
            </p:cNvPr>
            <p:cNvSpPr txBox="1"/>
            <p:nvPr/>
          </p:nvSpPr>
          <p:spPr>
            <a:xfrm>
              <a:off x="7204327" y="3615116"/>
              <a:ext cx="2044429" cy="369332"/>
            </a:xfrm>
            <a:prstGeom prst="rect">
              <a:avLst/>
            </a:prstGeom>
            <a:ln w="6350">
              <a:noFill/>
              <a:miter lim="800000"/>
            </a:ln>
          </p:spPr>
          <p:txBody>
            <a:bodyPr vert="horz" wrap="square" lIns="0" tIns="0" rIns="0" bIns="0" rtlCol="0">
              <a:spAutoFit/>
            </a:bodyPr>
            <a:lstStyle/>
            <a:p>
              <a:pPr>
                <a:spcBef>
                  <a:spcPts val="300"/>
                </a:spcBef>
                <a:spcAft>
                  <a:spcPts val="300"/>
                </a:spcAft>
              </a:pPr>
              <a:r>
                <a:rPr lang="en-US" sz="1200" dirty="0"/>
                <a:t>Leading enabler of providers through MSO capabilities</a:t>
              </a:r>
            </a:p>
          </p:txBody>
        </p:sp>
        <p:pic>
          <p:nvPicPr>
            <p:cNvPr id="67" name="Picture 12" descr="Healthcare Management Services Organization | TRIARQ Health">
              <a:extLst>
                <a:ext uri="{FF2B5EF4-FFF2-40B4-BE49-F238E27FC236}">
                  <a16:creationId xmlns:a16="http://schemas.microsoft.com/office/drawing/2014/main" id="{C78E5FE0-019E-E3C4-4372-7B1DBCB7E444}"/>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1789" y="3816350"/>
              <a:ext cx="529225" cy="16415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6" descr="Gwendolyn Testo, BSN, RN - Vice President of Learning and Employee  Experience - Honest Medical Group/Evergreen Nephrology | LinkedIn">
              <a:extLst>
                <a:ext uri="{FF2B5EF4-FFF2-40B4-BE49-F238E27FC236}">
                  <a16:creationId xmlns:a16="http://schemas.microsoft.com/office/drawing/2014/main" id="{16041136-861E-CD30-4854-3B4EA906C525}"/>
                </a:ext>
              </a:extLst>
            </p:cNvPr>
            <p:cNvPicPr>
              <a:picLocks noChangeAspect="1" noChangeArrowheads="1"/>
            </p:cNvPicPr>
            <p:nvPr/>
          </p:nvPicPr>
          <p:blipFill>
            <a:blip r:embed="rId28">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6551789" y="3615115"/>
              <a:ext cx="506470" cy="10928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a:extLst>
              <a:ext uri="{FF2B5EF4-FFF2-40B4-BE49-F238E27FC236}">
                <a16:creationId xmlns:a16="http://schemas.microsoft.com/office/drawing/2014/main" id="{BA05F0E0-A6D3-999D-0E07-2DCC47CF7B4B}"/>
              </a:ext>
            </a:extLst>
          </p:cNvPr>
          <p:cNvSpPr txBox="1">
            <a:spLocks/>
          </p:cNvSpPr>
          <p:nvPr/>
        </p:nvSpPr>
        <p:spPr>
          <a:xfrm>
            <a:off x="3610519" y="3503133"/>
            <a:ext cx="8028143" cy="24622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1600" b="1" dirty="0">
                <a:solidFill>
                  <a:schemeClr val="accent3"/>
                </a:solidFill>
              </a:rPr>
              <a:t>We are a leader in innovating new approaches </a:t>
            </a:r>
            <a:r>
              <a:rPr lang="en-US" sz="1600" b="1">
                <a:solidFill>
                  <a:schemeClr val="accent3"/>
                </a:solidFill>
              </a:rPr>
              <a:t>to transforming care</a:t>
            </a:r>
            <a:endParaRPr lang="en-US" sz="1600" b="1" dirty="0">
              <a:solidFill>
                <a:schemeClr val="accent3"/>
              </a:solidFill>
            </a:endParaRPr>
          </a:p>
        </p:txBody>
      </p:sp>
      <p:cxnSp>
        <p:nvCxnSpPr>
          <p:cNvPr id="60" name="LineContentSeparatorDefault 86065">
            <a:extLst>
              <a:ext uri="{FF2B5EF4-FFF2-40B4-BE49-F238E27FC236}">
                <a16:creationId xmlns:a16="http://schemas.microsoft.com/office/drawing/2014/main" id="{B9E7E7CD-89F6-9411-D5FE-590E09115D13}"/>
              </a:ext>
            </a:extLst>
          </p:cNvPr>
          <p:cNvCxnSpPr>
            <a:cxnSpLocks/>
          </p:cNvCxnSpPr>
          <p:nvPr>
            <p:custDataLst>
              <p:tags r:id="rId8"/>
            </p:custDataLst>
          </p:nvPr>
        </p:nvCxnSpPr>
        <p:spPr>
          <a:xfrm>
            <a:off x="3610519" y="3314557"/>
            <a:ext cx="8028143" cy="0"/>
          </a:xfrm>
          <a:prstGeom prst="straightConnector1">
            <a:avLst/>
          </a:prstGeom>
          <a:ln w="6350" cap="flat">
            <a:solidFill>
              <a:srgbClr val="D0D0D0"/>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EE1B9062-CF2F-1FD7-1E26-A93C12D97BC6}"/>
              </a:ext>
            </a:extLst>
          </p:cNvPr>
          <p:cNvGrpSpPr/>
          <p:nvPr/>
        </p:nvGrpSpPr>
        <p:grpSpPr>
          <a:xfrm>
            <a:off x="2803735" y="3572256"/>
            <a:ext cx="692744" cy="692744"/>
            <a:chOff x="2803735" y="3210230"/>
            <a:chExt cx="692744" cy="692744"/>
          </a:xfrm>
        </p:grpSpPr>
        <p:sp>
          <p:nvSpPr>
            <p:cNvPr id="62" name="Arc 61">
              <a:extLst>
                <a:ext uri="{FF2B5EF4-FFF2-40B4-BE49-F238E27FC236}">
                  <a16:creationId xmlns:a16="http://schemas.microsoft.com/office/drawing/2014/main" id="{ECD7C160-EA22-B05D-9FE4-A6B86FDC6563}"/>
                </a:ext>
              </a:extLst>
            </p:cNvPr>
            <p:cNvSpPr>
              <a:spLocks noChangeAspect="1"/>
            </p:cNvSpPr>
            <p:nvPr/>
          </p:nvSpPr>
          <p:spPr>
            <a:xfrm rot="8100000">
              <a:off x="2803735" y="3210230"/>
              <a:ext cx="692744" cy="692744"/>
            </a:xfrm>
            <a:prstGeom prst="arc">
              <a:avLst>
                <a:gd name="adj1" fmla="val 16200000"/>
                <a:gd name="adj2" fmla="val 10701165"/>
              </a:avLst>
            </a:prstGeom>
            <a:solidFill>
              <a:schemeClr val="bg1"/>
            </a:solidFill>
            <a:ln w="19050" cap="rnd">
              <a:solidFill>
                <a:schemeClr val="accent3">
                  <a:lumMod val="20000"/>
                  <a:lumOff val="8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3" name="Oval 62">
              <a:extLst>
                <a:ext uri="{FF2B5EF4-FFF2-40B4-BE49-F238E27FC236}">
                  <a16:creationId xmlns:a16="http://schemas.microsoft.com/office/drawing/2014/main" id="{EA63B27D-7925-B583-632E-B4F575339B66}"/>
                </a:ext>
              </a:extLst>
            </p:cNvPr>
            <p:cNvSpPr>
              <a:spLocks noChangeAspect="1"/>
            </p:cNvSpPr>
            <p:nvPr/>
          </p:nvSpPr>
          <p:spPr>
            <a:xfrm>
              <a:off x="2878817" y="3285184"/>
              <a:ext cx="542836" cy="542836"/>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4" name="Arc 63">
              <a:extLst>
                <a:ext uri="{FF2B5EF4-FFF2-40B4-BE49-F238E27FC236}">
                  <a16:creationId xmlns:a16="http://schemas.microsoft.com/office/drawing/2014/main" id="{092591E5-AB3C-D0E0-3C07-0989A53E99A0}"/>
                </a:ext>
              </a:extLst>
            </p:cNvPr>
            <p:cNvSpPr>
              <a:spLocks noChangeAspect="1"/>
            </p:cNvSpPr>
            <p:nvPr/>
          </p:nvSpPr>
          <p:spPr>
            <a:xfrm>
              <a:off x="2839068" y="3245435"/>
              <a:ext cx="622334" cy="622334"/>
            </a:xfrm>
            <a:prstGeom prst="arc">
              <a:avLst>
                <a:gd name="adj1" fmla="val 16200000"/>
                <a:gd name="adj2" fmla="val 10881307"/>
              </a:avLst>
            </a:prstGeom>
            <a:noFill/>
            <a:ln w="19050" cap="rnd">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65" name="CustomIcon">
              <a:extLst>
                <a:ext uri="{FF2B5EF4-FFF2-40B4-BE49-F238E27FC236}">
                  <a16:creationId xmlns:a16="http://schemas.microsoft.com/office/drawing/2014/main" id="{FAEE0287-544B-1A57-7E97-5ED3A3929995}"/>
                </a:ext>
              </a:extLst>
            </p:cNvPr>
            <p:cNvPicPr>
              <a:picLocks/>
            </p:cNvPicPr>
            <p:nvPr>
              <p:custDataLst>
                <p:tags r:id="rId13"/>
              </p:custDataLst>
            </p:nvPr>
          </p:nvPicPr>
          <p:blipFill>
            <a:blip r:embed="rId29">
              <a:extLst>
                <a:ext uri="{96DAC541-7B7A-43D3-8B79-37D633B846F1}">
                  <asvg:svgBlip xmlns:asvg="http://schemas.microsoft.com/office/drawing/2016/SVG/main" r:embed="rId30"/>
                </a:ext>
              </a:extLst>
            </a:blip>
            <a:stretch>
              <a:fillRect/>
            </a:stretch>
          </p:blipFill>
          <p:spPr>
            <a:xfrm>
              <a:off x="2975740" y="3382108"/>
              <a:ext cx="348989" cy="348989"/>
            </a:xfrm>
            <a:prstGeom prst="rect">
              <a:avLst/>
            </a:prstGeom>
          </p:spPr>
        </p:pic>
      </p:grpSp>
      <p:cxnSp>
        <p:nvCxnSpPr>
          <p:cNvPr id="70" name="LineContentSeparatorDefault 86065">
            <a:extLst>
              <a:ext uri="{FF2B5EF4-FFF2-40B4-BE49-F238E27FC236}">
                <a16:creationId xmlns:a16="http://schemas.microsoft.com/office/drawing/2014/main" id="{96FDC345-1224-120F-773B-B65B6456E782}"/>
              </a:ext>
            </a:extLst>
          </p:cNvPr>
          <p:cNvCxnSpPr>
            <a:cxnSpLocks/>
          </p:cNvCxnSpPr>
          <p:nvPr>
            <p:custDataLst>
              <p:tags r:id="rId9"/>
            </p:custDataLst>
          </p:nvPr>
        </p:nvCxnSpPr>
        <p:spPr>
          <a:xfrm>
            <a:off x="3610519" y="4375788"/>
            <a:ext cx="8028143" cy="0"/>
          </a:xfrm>
          <a:prstGeom prst="straightConnector1">
            <a:avLst/>
          </a:prstGeom>
          <a:ln w="6350" cap="flat">
            <a:solidFill>
              <a:srgbClr val="D0D0D0"/>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275CD3E-C033-5A98-39C0-F60DEC255486}"/>
              </a:ext>
            </a:extLst>
          </p:cNvPr>
          <p:cNvSpPr txBox="1">
            <a:spLocks/>
          </p:cNvSpPr>
          <p:nvPr/>
        </p:nvSpPr>
        <p:spPr>
          <a:xfrm>
            <a:off x="3610519" y="4555655"/>
            <a:ext cx="8028143" cy="24622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1600" b="1" dirty="0">
                <a:solidFill>
                  <a:schemeClr val="accent3"/>
                </a:solidFill>
              </a:rPr>
              <a:t>We have an established track record of deep partnerships across the Blues system</a:t>
            </a:r>
          </a:p>
        </p:txBody>
      </p:sp>
      <p:pic>
        <p:nvPicPr>
          <p:cNvPr id="72" name="Picture 19" descr="NASCO – NASCO is a healthcare company dedicated to co-creating digital  health solutions for Blue Cross and Blue Shield companies.">
            <a:extLst>
              <a:ext uri="{FF2B5EF4-FFF2-40B4-BE49-F238E27FC236}">
                <a16:creationId xmlns:a16="http://schemas.microsoft.com/office/drawing/2014/main" id="{C2B6813C-81F2-CA03-9904-DD1931B05C2D}"/>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0519" y="4915229"/>
            <a:ext cx="984839" cy="24896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3" descr="LifeSecure Update">
            <a:extLst>
              <a:ext uri="{FF2B5EF4-FFF2-40B4-BE49-F238E27FC236}">
                <a16:creationId xmlns:a16="http://schemas.microsoft.com/office/drawing/2014/main" id="{62AF357A-A36E-7651-48B9-F4F073EFBD19}"/>
              </a:ext>
            </a:extLst>
          </p:cNvPr>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1357" y="4911599"/>
            <a:ext cx="1130253" cy="256223"/>
          </a:xfrm>
          <a:prstGeom prst="rect">
            <a:avLst/>
          </a:prstGeom>
          <a:noFill/>
        </p:spPr>
      </p:pic>
      <p:pic>
        <p:nvPicPr>
          <p:cNvPr id="74" name="Picture 25" descr="Texas Covered Gold Sponsor: Advantasure">
            <a:extLst>
              <a:ext uri="{FF2B5EF4-FFF2-40B4-BE49-F238E27FC236}">
                <a16:creationId xmlns:a16="http://schemas.microsoft.com/office/drawing/2014/main" id="{7D39945C-9384-8FB1-EBE7-9BFDD2A01BC4}"/>
              </a:ext>
            </a:extLst>
          </p:cNvPr>
          <p:cNvPicPr>
            <a:picLocks noChangeAspect="1" noChangeArrowheads="1"/>
          </p:cNvPicPr>
          <p:nvPr/>
        </p:nvPicPr>
        <p:blipFill rotWithShape="1">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t="29242" b="27118"/>
          <a:stretch/>
        </p:blipFill>
        <p:spPr bwMode="auto">
          <a:xfrm>
            <a:off x="6678735" y="4911599"/>
            <a:ext cx="1174265" cy="25622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7" descr="Evio Pharmacy Solutions Established to Tackle Affordability, Outcomes, and  Experience with Medications">
            <a:extLst>
              <a:ext uri="{FF2B5EF4-FFF2-40B4-BE49-F238E27FC236}">
                <a16:creationId xmlns:a16="http://schemas.microsoft.com/office/drawing/2014/main" id="{D1B107CA-84D9-B31C-350B-6FD3423451EA}"/>
              </a:ext>
            </a:extLst>
          </p:cNvPr>
          <p:cNvPicPr>
            <a:picLocks noChangeAspect="1" noChangeArrowheads="1"/>
          </p:cNvPicPr>
          <p:nvPr/>
        </p:nvPicPr>
        <p:blipFill rotWithShape="1">
          <a:blip r:embed="rId33">
            <a:clrChange>
              <a:clrFrom>
                <a:srgbClr val="FFFFFF"/>
              </a:clrFrom>
              <a:clrTo>
                <a:srgbClr val="FFFFFF">
                  <a:alpha val="0"/>
                </a:srgbClr>
              </a:clrTo>
            </a:clrChange>
            <a:extLst>
              <a:ext uri="{28A0092B-C50C-407E-A947-70E740481C1C}">
                <a14:useLocalDpi xmlns:a14="http://schemas.microsoft.com/office/drawing/2010/main" val="0"/>
              </a:ext>
            </a:extLst>
          </a:blip>
          <a:srcRect t="16821" b="18812"/>
          <a:stretch/>
        </p:blipFill>
        <p:spPr bwMode="auto">
          <a:xfrm>
            <a:off x="10039967" y="4941084"/>
            <a:ext cx="586420" cy="19725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7" descr="Uplift Center for Grieving Children | Amerihealth-Caritas Logo - Uplift  Center for Grieving Children">
            <a:extLst>
              <a:ext uri="{FF2B5EF4-FFF2-40B4-BE49-F238E27FC236}">
                <a16:creationId xmlns:a16="http://schemas.microsoft.com/office/drawing/2014/main" id="{562395F6-C613-9ED5-6CB0-856193093B96}"/>
              </a:ext>
            </a:extLst>
          </p:cNvPr>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4744" y="4877227"/>
            <a:ext cx="483918" cy="3249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0AE1EB8B-CC54-6F39-3931-AA92F3414E16}"/>
              </a:ext>
            </a:extLst>
          </p:cNvPr>
          <p:cNvPicPr>
            <a:picLocks noChangeAspect="1"/>
          </p:cNvPicPr>
          <p:nvPr/>
        </p:nvPicPr>
        <p:blipFill>
          <a:blip r:embed="rId34">
            <a:clrChange>
              <a:clrFrom>
                <a:srgbClr val="F0F4F8"/>
              </a:clrFrom>
              <a:clrTo>
                <a:srgbClr val="F0F4F8">
                  <a:alpha val="0"/>
                </a:srgbClr>
              </a:clrTo>
            </a:clrChange>
          </a:blip>
          <a:stretch>
            <a:fillRect/>
          </a:stretch>
        </p:blipFill>
        <p:spPr>
          <a:xfrm>
            <a:off x="5123715" y="4865178"/>
            <a:ext cx="1026663" cy="349065"/>
          </a:xfrm>
          <a:prstGeom prst="rect">
            <a:avLst/>
          </a:prstGeom>
        </p:spPr>
      </p:pic>
      <p:grpSp>
        <p:nvGrpSpPr>
          <p:cNvPr id="78" name="Group 77">
            <a:extLst>
              <a:ext uri="{FF2B5EF4-FFF2-40B4-BE49-F238E27FC236}">
                <a16:creationId xmlns:a16="http://schemas.microsoft.com/office/drawing/2014/main" id="{CAFD1281-C69B-2611-2C1D-5C3EF109DA48}"/>
              </a:ext>
            </a:extLst>
          </p:cNvPr>
          <p:cNvGrpSpPr/>
          <p:nvPr/>
        </p:nvGrpSpPr>
        <p:grpSpPr>
          <a:xfrm>
            <a:off x="2803735" y="4571098"/>
            <a:ext cx="692744" cy="692744"/>
            <a:chOff x="2803735" y="4129548"/>
            <a:chExt cx="692744" cy="692744"/>
          </a:xfrm>
        </p:grpSpPr>
        <p:sp>
          <p:nvSpPr>
            <p:cNvPr id="79" name="Arc 78">
              <a:extLst>
                <a:ext uri="{FF2B5EF4-FFF2-40B4-BE49-F238E27FC236}">
                  <a16:creationId xmlns:a16="http://schemas.microsoft.com/office/drawing/2014/main" id="{2A316440-0364-D72F-F565-D48E57B348BC}"/>
                </a:ext>
              </a:extLst>
            </p:cNvPr>
            <p:cNvSpPr>
              <a:spLocks noChangeAspect="1"/>
            </p:cNvSpPr>
            <p:nvPr/>
          </p:nvSpPr>
          <p:spPr>
            <a:xfrm rot="8100000">
              <a:off x="2803735" y="4129548"/>
              <a:ext cx="692744" cy="692744"/>
            </a:xfrm>
            <a:prstGeom prst="arc">
              <a:avLst>
                <a:gd name="adj1" fmla="val 16200000"/>
                <a:gd name="adj2" fmla="val 10701165"/>
              </a:avLst>
            </a:prstGeom>
            <a:solidFill>
              <a:schemeClr val="bg1"/>
            </a:solidFill>
            <a:ln w="19050" cap="rnd">
              <a:solidFill>
                <a:schemeClr val="accent3">
                  <a:lumMod val="20000"/>
                  <a:lumOff val="8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0" name="Oval 79">
              <a:extLst>
                <a:ext uri="{FF2B5EF4-FFF2-40B4-BE49-F238E27FC236}">
                  <a16:creationId xmlns:a16="http://schemas.microsoft.com/office/drawing/2014/main" id="{A5B67D0D-0B0C-CD7A-7EAB-5F63E04CC9AA}"/>
                </a:ext>
              </a:extLst>
            </p:cNvPr>
            <p:cNvSpPr>
              <a:spLocks noChangeAspect="1"/>
            </p:cNvSpPr>
            <p:nvPr/>
          </p:nvSpPr>
          <p:spPr>
            <a:xfrm>
              <a:off x="2878817" y="4204502"/>
              <a:ext cx="542836" cy="542836"/>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1" name="Arc 80">
              <a:extLst>
                <a:ext uri="{FF2B5EF4-FFF2-40B4-BE49-F238E27FC236}">
                  <a16:creationId xmlns:a16="http://schemas.microsoft.com/office/drawing/2014/main" id="{0B09AD9D-1D93-49C6-700A-3F6B22FE15C6}"/>
                </a:ext>
              </a:extLst>
            </p:cNvPr>
            <p:cNvSpPr>
              <a:spLocks noChangeAspect="1"/>
            </p:cNvSpPr>
            <p:nvPr/>
          </p:nvSpPr>
          <p:spPr>
            <a:xfrm>
              <a:off x="2839068" y="4164753"/>
              <a:ext cx="622334" cy="622334"/>
            </a:xfrm>
            <a:prstGeom prst="arc">
              <a:avLst>
                <a:gd name="adj1" fmla="val 16200000"/>
                <a:gd name="adj2" fmla="val 10881307"/>
              </a:avLst>
            </a:prstGeom>
            <a:noFill/>
            <a:ln w="19050" cap="rnd">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82" name="CustomIcon">
              <a:extLst>
                <a:ext uri="{FF2B5EF4-FFF2-40B4-BE49-F238E27FC236}">
                  <a16:creationId xmlns:a16="http://schemas.microsoft.com/office/drawing/2014/main" id="{308861C8-C930-0E5F-50EB-E699F1745613}"/>
                </a:ext>
              </a:extLst>
            </p:cNvPr>
            <p:cNvPicPr>
              <a:picLocks/>
            </p:cNvPicPr>
            <p:nvPr>
              <p:custDataLst>
                <p:tags r:id="rId12"/>
              </p:custDataLst>
            </p:nvPr>
          </p:nvPicPr>
          <p:blipFill>
            <a:blip r:embed="rId35">
              <a:extLst>
                <a:ext uri="{96DAC541-7B7A-43D3-8B79-37D633B846F1}">
                  <asvg:svgBlip xmlns:asvg="http://schemas.microsoft.com/office/drawing/2016/SVG/main" r:embed="rId36"/>
                </a:ext>
              </a:extLst>
            </a:blip>
            <a:stretch>
              <a:fillRect/>
            </a:stretch>
          </p:blipFill>
          <p:spPr>
            <a:xfrm>
              <a:off x="2975740" y="4301425"/>
              <a:ext cx="348989" cy="348989"/>
            </a:xfrm>
            <a:prstGeom prst="rect">
              <a:avLst/>
            </a:prstGeom>
          </p:spPr>
        </p:pic>
      </p:grpSp>
      <p:sp>
        <p:nvSpPr>
          <p:cNvPr id="84" name="TextBox 83">
            <a:extLst>
              <a:ext uri="{FF2B5EF4-FFF2-40B4-BE49-F238E27FC236}">
                <a16:creationId xmlns:a16="http://schemas.microsoft.com/office/drawing/2014/main" id="{48640AB5-E86F-3B3F-A655-C8F6D66B12CA}"/>
              </a:ext>
            </a:extLst>
          </p:cNvPr>
          <p:cNvSpPr txBox="1"/>
          <p:nvPr/>
        </p:nvSpPr>
        <p:spPr>
          <a:xfrm>
            <a:off x="3610519" y="5880052"/>
            <a:ext cx="3226902" cy="369332"/>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1200" dirty="0"/>
              <a:t>Consistently ranked as a leader in diversity, equity, and inclusion, and as a top place to work</a:t>
            </a:r>
          </a:p>
        </p:txBody>
      </p:sp>
      <p:pic>
        <p:nvPicPr>
          <p:cNvPr id="85" name="Picture 5" descr="2020 Best and Brightest Companies to Work For in the Nation® – The Best and  Brightest">
            <a:extLst>
              <a:ext uri="{FF2B5EF4-FFF2-40B4-BE49-F238E27FC236}">
                <a16:creationId xmlns:a16="http://schemas.microsoft.com/office/drawing/2014/main" id="{18AA637E-6FB3-CB1E-8590-4663622F775A}"/>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019728" y="5854706"/>
            <a:ext cx="492748" cy="401718"/>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Sterling Seacrest Partners | SSP Ranks 20th on the 2020 Business Insurance  Best Places to Work Agency">
            <a:extLst>
              <a:ext uri="{FF2B5EF4-FFF2-40B4-BE49-F238E27FC236}">
                <a16:creationId xmlns:a16="http://schemas.microsoft.com/office/drawing/2014/main" id="{3C14543E-73BA-1B61-E885-34C0698AB02D}"/>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764466" y="5858808"/>
            <a:ext cx="1247246" cy="39386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0" descr="Veteran Friendly Employer - Human Resources Department - Kalamazoo Michigan  County Government Web Site">
            <a:extLst>
              <a:ext uri="{FF2B5EF4-FFF2-40B4-BE49-F238E27FC236}">
                <a16:creationId xmlns:a16="http://schemas.microsoft.com/office/drawing/2014/main" id="{32FA6FD1-C028-D440-CD21-DB5E85E0A344}"/>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1263701" y="5834647"/>
            <a:ext cx="374961" cy="44008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8" descr="NDC Index |">
            <a:extLst>
              <a:ext uri="{FF2B5EF4-FFF2-40B4-BE49-F238E27FC236}">
                <a16:creationId xmlns:a16="http://schemas.microsoft.com/office/drawing/2014/main" id="{4B06C7A7-1885-8119-D3CD-1DA6AD05E617}"/>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856607" y="5925048"/>
            <a:ext cx="911131" cy="27934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0" descr="American Institutes for Research Recognized as a Best Place to Work for  Women and Diverse Managers | American Institutes for Research">
            <a:extLst>
              <a:ext uri="{FF2B5EF4-FFF2-40B4-BE49-F238E27FC236}">
                <a16:creationId xmlns:a16="http://schemas.microsoft.com/office/drawing/2014/main" id="{0050753A-F662-EC0F-E3C0-E782A9E5CC1E}"/>
              </a:ext>
            </a:extLst>
          </p:cNvPr>
          <p:cNvPicPr>
            <a:picLocks noChangeAspect="1" noChangeArrowheads="1"/>
          </p:cNvPicPr>
          <p:nvPr/>
        </p:nvPicPr>
        <p:blipFill rotWithShape="1">
          <a:blip r:embed="rId41">
            <a:extLst>
              <a:ext uri="{28A0092B-C50C-407E-A947-70E740481C1C}">
                <a14:useLocalDpi xmlns:a14="http://schemas.microsoft.com/office/drawing/2010/main" val="0"/>
              </a:ext>
            </a:extLst>
          </a:blip>
          <a:srcRect l="21804" t="10064" r="23923" b="10458"/>
          <a:stretch/>
        </p:blipFill>
        <p:spPr bwMode="auto">
          <a:xfrm>
            <a:off x="7089411" y="5827442"/>
            <a:ext cx="515206" cy="47455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2349F010-B79C-4396-4797-9E9E268FC267}"/>
              </a:ext>
            </a:extLst>
          </p:cNvPr>
          <p:cNvSpPr txBox="1">
            <a:spLocks/>
          </p:cNvSpPr>
          <p:nvPr/>
        </p:nvSpPr>
        <p:spPr>
          <a:xfrm>
            <a:off x="3610519" y="5554497"/>
            <a:ext cx="8028143" cy="24622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1600" b="1" dirty="0">
                <a:solidFill>
                  <a:schemeClr val="accent3"/>
                </a:solidFill>
              </a:rPr>
              <a:t>We are a top employer, committed to diversity, equity, and inclusion</a:t>
            </a:r>
          </a:p>
        </p:txBody>
      </p:sp>
      <p:cxnSp>
        <p:nvCxnSpPr>
          <p:cNvPr id="91" name="LineContentSeparatorDefault 86065">
            <a:extLst>
              <a:ext uri="{FF2B5EF4-FFF2-40B4-BE49-F238E27FC236}">
                <a16:creationId xmlns:a16="http://schemas.microsoft.com/office/drawing/2014/main" id="{9E6B94BC-2B29-17F0-A7AA-40FBB5E5F8EF}"/>
              </a:ext>
            </a:extLst>
          </p:cNvPr>
          <p:cNvCxnSpPr>
            <a:cxnSpLocks/>
          </p:cNvCxnSpPr>
          <p:nvPr>
            <p:custDataLst>
              <p:tags r:id="rId10"/>
            </p:custDataLst>
          </p:nvPr>
        </p:nvCxnSpPr>
        <p:spPr>
          <a:xfrm>
            <a:off x="3610519" y="5392047"/>
            <a:ext cx="8028143" cy="0"/>
          </a:xfrm>
          <a:prstGeom prst="straightConnector1">
            <a:avLst/>
          </a:prstGeom>
          <a:ln w="6350" cap="flat">
            <a:solidFill>
              <a:srgbClr val="D0D0D0"/>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4CDB0D8-203B-AF7D-C346-638ADA690ABC}"/>
              </a:ext>
            </a:extLst>
          </p:cNvPr>
          <p:cNvGrpSpPr/>
          <p:nvPr/>
        </p:nvGrpSpPr>
        <p:grpSpPr>
          <a:xfrm>
            <a:off x="2803735" y="5614395"/>
            <a:ext cx="692744" cy="692744"/>
            <a:chOff x="2803735" y="5083189"/>
            <a:chExt cx="692744" cy="692744"/>
          </a:xfrm>
        </p:grpSpPr>
        <p:sp>
          <p:nvSpPr>
            <p:cNvPr id="93" name="Arc 92">
              <a:extLst>
                <a:ext uri="{FF2B5EF4-FFF2-40B4-BE49-F238E27FC236}">
                  <a16:creationId xmlns:a16="http://schemas.microsoft.com/office/drawing/2014/main" id="{608EA15B-F9A0-25A9-C255-E4A9F1373D6C}"/>
                </a:ext>
              </a:extLst>
            </p:cNvPr>
            <p:cNvSpPr>
              <a:spLocks noChangeAspect="1"/>
            </p:cNvSpPr>
            <p:nvPr/>
          </p:nvSpPr>
          <p:spPr>
            <a:xfrm rot="8100000">
              <a:off x="2803735" y="5083189"/>
              <a:ext cx="692744" cy="692744"/>
            </a:xfrm>
            <a:prstGeom prst="arc">
              <a:avLst>
                <a:gd name="adj1" fmla="val 16200000"/>
                <a:gd name="adj2" fmla="val 10701165"/>
              </a:avLst>
            </a:prstGeom>
            <a:solidFill>
              <a:schemeClr val="bg1"/>
            </a:solidFill>
            <a:ln w="19050" cap="rnd">
              <a:solidFill>
                <a:schemeClr val="accent3">
                  <a:lumMod val="20000"/>
                  <a:lumOff val="8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94" name="Oval 93">
              <a:extLst>
                <a:ext uri="{FF2B5EF4-FFF2-40B4-BE49-F238E27FC236}">
                  <a16:creationId xmlns:a16="http://schemas.microsoft.com/office/drawing/2014/main" id="{82BC0E56-EC3A-F4AE-B75A-BB784F34112B}"/>
                </a:ext>
              </a:extLst>
            </p:cNvPr>
            <p:cNvSpPr>
              <a:spLocks noChangeAspect="1"/>
            </p:cNvSpPr>
            <p:nvPr/>
          </p:nvSpPr>
          <p:spPr>
            <a:xfrm>
              <a:off x="2878817" y="5158143"/>
              <a:ext cx="542836" cy="542836"/>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95" name="Arc 94">
              <a:extLst>
                <a:ext uri="{FF2B5EF4-FFF2-40B4-BE49-F238E27FC236}">
                  <a16:creationId xmlns:a16="http://schemas.microsoft.com/office/drawing/2014/main" id="{AB6DF4C8-9D22-CEC3-9FEF-7C56BA0F27DC}"/>
                </a:ext>
              </a:extLst>
            </p:cNvPr>
            <p:cNvSpPr>
              <a:spLocks noChangeAspect="1"/>
            </p:cNvSpPr>
            <p:nvPr/>
          </p:nvSpPr>
          <p:spPr>
            <a:xfrm>
              <a:off x="2839068" y="5118394"/>
              <a:ext cx="622334" cy="622334"/>
            </a:xfrm>
            <a:prstGeom prst="arc">
              <a:avLst>
                <a:gd name="adj1" fmla="val 16200000"/>
                <a:gd name="adj2" fmla="val 10881307"/>
              </a:avLst>
            </a:prstGeom>
            <a:noFill/>
            <a:ln w="19050" cap="rnd">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96" name="CustomIcon">
              <a:extLst>
                <a:ext uri="{FF2B5EF4-FFF2-40B4-BE49-F238E27FC236}">
                  <a16:creationId xmlns:a16="http://schemas.microsoft.com/office/drawing/2014/main" id="{38A207C3-4340-2E6B-874F-82F35EA66127}"/>
                </a:ext>
              </a:extLst>
            </p:cNvPr>
            <p:cNvPicPr>
              <a:picLocks/>
            </p:cNvPicPr>
            <p:nvPr>
              <p:custDataLst>
                <p:tags r:id="rId11"/>
              </p:custDataLst>
            </p:nvPr>
          </p:nvPicPr>
          <p:blipFill>
            <a:blip r:embed="rId42">
              <a:extLst>
                <a:ext uri="{96DAC541-7B7A-43D3-8B79-37D633B846F1}">
                  <asvg:svgBlip xmlns:asvg="http://schemas.microsoft.com/office/drawing/2016/SVG/main" r:embed="rId43"/>
                </a:ext>
              </a:extLst>
            </a:blip>
            <a:stretch>
              <a:fillRect/>
            </a:stretch>
          </p:blipFill>
          <p:spPr>
            <a:xfrm>
              <a:off x="2975740" y="5255066"/>
              <a:ext cx="348989" cy="348989"/>
            </a:xfrm>
            <a:prstGeom prst="rect">
              <a:avLst/>
            </a:prstGeom>
          </p:spPr>
        </p:pic>
      </p:grpSp>
    </p:spTree>
    <p:extLst>
      <p:ext uri="{BB962C8B-B14F-4D97-AF65-F5344CB8AC3E}">
        <p14:creationId xmlns:p14="http://schemas.microsoft.com/office/powerpoint/2010/main" val="234024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97BBE2E8-4599-44AE-AAE0-3F0A898E7A6F}"/>
              </a:ext>
            </a:extLst>
          </p:cNvPr>
          <p:cNvGraphicFramePr>
            <a:graphicFrameLocks noChangeAspect="1"/>
          </p:cNvGraphicFramePr>
          <p:nvPr>
            <p:custDataLst>
              <p:tags r:id="rId1"/>
            </p:custDataLst>
            <p:extLst>
              <p:ext uri="{D42A27DB-BD31-4B8C-83A1-F6EECF244321}">
                <p14:modId xmlns:p14="http://schemas.microsoft.com/office/powerpoint/2010/main" val="2567106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4" name="Object 6" hidden="1">
                        <a:extLst>
                          <a:ext uri="{FF2B5EF4-FFF2-40B4-BE49-F238E27FC236}">
                            <a16:creationId xmlns:a16="http://schemas.microsoft.com/office/drawing/2014/main" id="{97BBE2E8-4599-44AE-AAE0-3F0A898E7A6F}"/>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2. Slide Title">
            <a:extLst>
              <a:ext uri="{FF2B5EF4-FFF2-40B4-BE49-F238E27FC236}">
                <a16:creationId xmlns:a16="http://schemas.microsoft.com/office/drawing/2014/main" id="{151CD83B-500D-44F1-940F-1860B3B02DD3}"/>
              </a:ext>
            </a:extLst>
          </p:cNvPr>
          <p:cNvSpPr>
            <a:spLocks noGrp="1"/>
          </p:cNvSpPr>
          <p:nvPr>
            <p:ph type="title"/>
            <p:custDataLst>
              <p:tags r:id="rId2"/>
            </p:custDataLst>
          </p:nvPr>
        </p:nvSpPr>
        <p:spPr>
          <a:xfrm>
            <a:off x="546027" y="396030"/>
            <a:ext cx="11082528"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marL="401638"/>
            <a:r>
              <a:rPr lang="en-US" dirty="0"/>
              <a:t>Our mission is similar to BCBSVT, focused on our subscribers and the broader communities we serve and devoted to non-profit healthcare</a:t>
            </a:r>
          </a:p>
        </p:txBody>
      </p:sp>
      <p:cxnSp>
        <p:nvCxnSpPr>
          <p:cNvPr id="21" name="LineBasicStrong 15">
            <a:extLst>
              <a:ext uri="{FF2B5EF4-FFF2-40B4-BE49-F238E27FC236}">
                <a16:creationId xmlns:a16="http://schemas.microsoft.com/office/drawing/2014/main" id="{E66CEEED-348C-4C18-B222-668550AD7EA0}"/>
              </a:ext>
            </a:extLst>
          </p:cNvPr>
          <p:cNvCxnSpPr>
            <a:cxnSpLocks/>
          </p:cNvCxnSpPr>
          <p:nvPr>
            <p:custDataLst>
              <p:tags r:id="rId3"/>
            </p:custDataLst>
          </p:nvPr>
        </p:nvCxnSpPr>
        <p:spPr>
          <a:xfrm flipV="1">
            <a:off x="4142390" y="1829585"/>
            <a:ext cx="0" cy="4053948"/>
          </a:xfrm>
          <a:prstGeom prst="straightConnector1">
            <a:avLst/>
          </a:prstGeom>
          <a:ln w="1270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 name="ChevronBlue 13">
            <a:extLst>
              <a:ext uri="{FF2B5EF4-FFF2-40B4-BE49-F238E27FC236}">
                <a16:creationId xmlns:a16="http://schemas.microsoft.com/office/drawing/2014/main" id="{1BFCC88C-307A-4FA6-B9AE-3B8414E72C85}"/>
              </a:ext>
            </a:extLst>
          </p:cNvPr>
          <p:cNvGrpSpPr>
            <a:grpSpLocks noChangeAspect="1"/>
          </p:cNvGrpSpPr>
          <p:nvPr>
            <p:custDataLst>
              <p:tags r:id="rId4"/>
            </p:custDataLst>
          </p:nvPr>
        </p:nvGrpSpPr>
        <p:grpSpPr>
          <a:xfrm>
            <a:off x="4006476" y="1714448"/>
            <a:ext cx="266053" cy="266053"/>
            <a:chOff x="1016000" y="1016000"/>
            <a:chExt cx="396228" cy="396228"/>
          </a:xfrm>
          <a:solidFill>
            <a:schemeClr val="accent3"/>
          </a:solidFill>
        </p:grpSpPr>
        <p:sp>
          <p:nvSpPr>
            <p:cNvPr id="23" name="Oval 22">
              <a:extLst>
                <a:ext uri="{FF2B5EF4-FFF2-40B4-BE49-F238E27FC236}">
                  <a16:creationId xmlns:a16="http://schemas.microsoft.com/office/drawing/2014/main" id="{72425DCE-EF63-481B-B551-F1DE75F6C2A8}"/>
                </a:ext>
              </a:extLst>
            </p:cNvPr>
            <p:cNvSpPr/>
            <p:nvPr/>
          </p:nvSpPr>
          <p:spPr>
            <a:xfrm>
              <a:off x="1016000" y="1016000"/>
              <a:ext cx="396228" cy="396228"/>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dirty="0" err="1">
                <a:solidFill>
                  <a:schemeClr val="bg1"/>
                </a:solidFill>
                <a:latin typeface="+mj-lt"/>
              </a:endParaRPr>
            </a:p>
          </p:txBody>
        </p:sp>
        <p:pic>
          <p:nvPicPr>
            <p:cNvPr id="24" name="Graphic 23">
              <a:extLst>
                <a:ext uri="{FF2B5EF4-FFF2-40B4-BE49-F238E27FC236}">
                  <a16:creationId xmlns:a16="http://schemas.microsoft.com/office/drawing/2014/main" id="{5893A6B7-6652-452B-AC47-FCC70FA34B0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20" name="TextBox 19">
            <a:extLst>
              <a:ext uri="{FF2B5EF4-FFF2-40B4-BE49-F238E27FC236}">
                <a16:creationId xmlns:a16="http://schemas.microsoft.com/office/drawing/2014/main" id="{9019503A-69C3-48E9-9300-10CD65B4EDB9}"/>
              </a:ext>
            </a:extLst>
          </p:cNvPr>
          <p:cNvSpPr txBox="1">
            <a:spLocks/>
          </p:cNvSpPr>
          <p:nvPr/>
        </p:nvSpPr>
        <p:spPr>
          <a:xfrm>
            <a:off x="554737" y="1521671"/>
            <a:ext cx="3177506" cy="259045"/>
          </a:xfrm>
          <a:prstGeom prst="rect">
            <a:avLst/>
          </a:prstGeom>
        </p:spPr>
        <p:txBody>
          <a:bodyPr vert="horz" wrap="square" lIns="0" tIns="12700" rIns="0" bIns="0" rtlCol="0">
            <a:spAutoFit/>
          </a:bodyPr>
          <a:lstStyle>
            <a:defPPr>
              <a:defRPr lang="en-US"/>
            </a:defPPr>
            <a:lvl1pPr marL="12700">
              <a:spcBef>
                <a:spcPts val="100"/>
              </a:spcBef>
              <a:defRPr sz="1400" b="1" spc="-15">
                <a:latin typeface="+mj-lt"/>
                <a:cs typeface="Calibri"/>
              </a:defRPr>
            </a:lvl1pPr>
          </a:lstStyle>
          <a:p>
            <a:r>
              <a:rPr lang="en-US" sz="1600" dirty="0">
                <a:solidFill>
                  <a:schemeClr val="accent3"/>
                </a:solidFill>
                <a:latin typeface="+mn-lt"/>
              </a:rPr>
              <a:t>Our mission</a:t>
            </a:r>
          </a:p>
        </p:txBody>
      </p:sp>
      <p:cxnSp>
        <p:nvCxnSpPr>
          <p:cNvPr id="102" name="LineBasicStrong 102">
            <a:extLst>
              <a:ext uri="{FF2B5EF4-FFF2-40B4-BE49-F238E27FC236}">
                <a16:creationId xmlns:a16="http://schemas.microsoft.com/office/drawing/2014/main" id="{DC99DAAF-04B3-4E7C-9ADA-3CD8E6F027B9}"/>
              </a:ext>
            </a:extLst>
          </p:cNvPr>
          <p:cNvCxnSpPr>
            <a:cxnSpLocks/>
          </p:cNvCxnSpPr>
          <p:nvPr>
            <p:custDataLst>
              <p:tags r:id="rId5"/>
            </p:custDataLst>
          </p:nvPr>
        </p:nvCxnSpPr>
        <p:spPr>
          <a:xfrm>
            <a:off x="554737" y="1847475"/>
            <a:ext cx="3177506" cy="0"/>
          </a:xfrm>
          <a:prstGeom prst="straightConnector1">
            <a:avLst/>
          </a:prstGeom>
          <a:ln w="1905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2996F48-209B-4CEE-A627-7C927C2F6B47}"/>
              </a:ext>
            </a:extLst>
          </p:cNvPr>
          <p:cNvSpPr txBox="1">
            <a:spLocks/>
          </p:cNvSpPr>
          <p:nvPr/>
        </p:nvSpPr>
        <p:spPr>
          <a:xfrm>
            <a:off x="4546762" y="1521671"/>
            <a:ext cx="7090502" cy="259045"/>
          </a:xfrm>
          <a:prstGeom prst="rect">
            <a:avLst/>
          </a:prstGeom>
        </p:spPr>
        <p:txBody>
          <a:bodyPr vert="horz" wrap="square" lIns="0" tIns="12700" rIns="0" bIns="0" rtlCol="0">
            <a:spAutoFit/>
          </a:bodyPr>
          <a:lstStyle>
            <a:defPPr>
              <a:defRPr lang="en-US"/>
            </a:defPPr>
            <a:lvl1pPr marL="12700">
              <a:spcBef>
                <a:spcPts val="100"/>
              </a:spcBef>
              <a:defRPr sz="1400" b="1" spc="-15">
                <a:latin typeface="+mj-lt"/>
                <a:cs typeface="Calibri"/>
              </a:defRPr>
            </a:lvl1pPr>
          </a:lstStyle>
          <a:p>
            <a:r>
              <a:rPr lang="en-US" sz="1600" dirty="0">
                <a:solidFill>
                  <a:schemeClr val="accent3"/>
                </a:solidFill>
                <a:effectLst/>
                <a:latin typeface="+mn-lt"/>
                <a:ea typeface="Calibri" panose="020F0502020204030204" pitchFamily="34" charset="0"/>
              </a:rPr>
              <a:t>How we have demonstrated our customer and social commitments</a:t>
            </a:r>
            <a:endParaRPr lang="en-US" sz="1600" dirty="0">
              <a:solidFill>
                <a:schemeClr val="accent3"/>
              </a:solidFill>
              <a:latin typeface="+mn-lt"/>
            </a:endParaRPr>
          </a:p>
        </p:txBody>
      </p:sp>
      <p:cxnSp>
        <p:nvCxnSpPr>
          <p:cNvPr id="50" name="LineBasicStrong 102">
            <a:extLst>
              <a:ext uri="{FF2B5EF4-FFF2-40B4-BE49-F238E27FC236}">
                <a16:creationId xmlns:a16="http://schemas.microsoft.com/office/drawing/2014/main" id="{DB2CA114-2E34-49F8-8219-EF2BCFBFF9E8}"/>
              </a:ext>
            </a:extLst>
          </p:cNvPr>
          <p:cNvCxnSpPr>
            <a:cxnSpLocks/>
          </p:cNvCxnSpPr>
          <p:nvPr>
            <p:custDataLst>
              <p:tags r:id="rId6"/>
            </p:custDataLst>
          </p:nvPr>
        </p:nvCxnSpPr>
        <p:spPr>
          <a:xfrm>
            <a:off x="4546762" y="1847475"/>
            <a:ext cx="7090502" cy="0"/>
          </a:xfrm>
          <a:prstGeom prst="straightConnector1">
            <a:avLst/>
          </a:prstGeom>
          <a:ln w="19050"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96BE9E-BC59-4A56-8035-EFD2AF4F436B}"/>
              </a:ext>
            </a:extLst>
          </p:cNvPr>
          <p:cNvSpPr txBox="1">
            <a:spLocks/>
          </p:cNvSpPr>
          <p:nvPr/>
        </p:nvSpPr>
        <p:spPr>
          <a:xfrm>
            <a:off x="554737" y="2128659"/>
            <a:ext cx="3177506" cy="39087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500"/>
              </a:spcBef>
            </a:pPr>
            <a:r>
              <a:rPr lang="en-US" sz="1400" b="1" dirty="0">
                <a:solidFill>
                  <a:schemeClr val="accent3"/>
                </a:solidFill>
                <a:cs typeface="+mn-cs"/>
              </a:rPr>
              <a:t>We aspire to be our members’ trusted partner by providing affordable, innovative products that improve their care and health. </a:t>
            </a:r>
          </a:p>
          <a:p>
            <a:pPr>
              <a:spcBef>
                <a:spcPts val="500"/>
              </a:spcBef>
            </a:pPr>
            <a:endParaRPr lang="en-US" sz="1400" b="1" dirty="0">
              <a:cs typeface="+mn-cs"/>
            </a:endParaRPr>
          </a:p>
          <a:p>
            <a:pPr>
              <a:spcBef>
                <a:spcPts val="500"/>
              </a:spcBef>
            </a:pPr>
            <a:r>
              <a:rPr lang="en-US" sz="1400" b="1" dirty="0">
                <a:cs typeface="+mn-cs"/>
              </a:rPr>
              <a:t>Our customer commitment: </a:t>
            </a:r>
            <a:r>
              <a:rPr lang="en-US" sz="1400" dirty="0">
                <a:cs typeface="+mn-cs"/>
              </a:rPr>
              <a:t>We aspire to be clear and simple, to help you make the right choices, to offer valuable coverage, and help you get quality health care for you and those you love</a:t>
            </a:r>
          </a:p>
          <a:p>
            <a:pPr>
              <a:spcBef>
                <a:spcPts val="500"/>
              </a:spcBef>
            </a:pPr>
            <a:endParaRPr lang="en-US" sz="1400" dirty="0">
              <a:cs typeface="+mn-cs"/>
            </a:endParaRPr>
          </a:p>
          <a:p>
            <a:pPr>
              <a:spcBef>
                <a:spcPts val="500"/>
              </a:spcBef>
            </a:pPr>
            <a:r>
              <a:rPr lang="en-US" sz="1400" b="1" dirty="0">
                <a:cs typeface="+mn-cs"/>
              </a:rPr>
              <a:t>Our social mission: </a:t>
            </a:r>
            <a:r>
              <a:rPr lang="en-US" sz="1400" dirty="0">
                <a:cs typeface="+mn-cs"/>
              </a:rPr>
              <a:t>We aspire to increase access to affordable health care, enhance the quality-of-care patients receive, and improve the health of Michigan’s citizens and communities</a:t>
            </a:r>
          </a:p>
        </p:txBody>
      </p:sp>
      <p:grpSp>
        <p:nvGrpSpPr>
          <p:cNvPr id="8" name="Group 7">
            <a:extLst>
              <a:ext uri="{FF2B5EF4-FFF2-40B4-BE49-F238E27FC236}">
                <a16:creationId xmlns:a16="http://schemas.microsoft.com/office/drawing/2014/main" id="{8003AAE1-C6F2-2371-85DA-8ADD16B6FA5D}"/>
              </a:ext>
            </a:extLst>
          </p:cNvPr>
          <p:cNvGrpSpPr/>
          <p:nvPr/>
        </p:nvGrpSpPr>
        <p:grpSpPr>
          <a:xfrm>
            <a:off x="4546762" y="3547054"/>
            <a:ext cx="7089336" cy="1164589"/>
            <a:chOff x="4546762" y="3474546"/>
            <a:chExt cx="7089336" cy="1164589"/>
          </a:xfrm>
        </p:grpSpPr>
        <p:sp>
          <p:nvSpPr>
            <p:cNvPr id="11" name="TextBox 10">
              <a:extLst>
                <a:ext uri="{FF2B5EF4-FFF2-40B4-BE49-F238E27FC236}">
                  <a16:creationId xmlns:a16="http://schemas.microsoft.com/office/drawing/2014/main" id="{E205399D-9E0D-4B91-AFB6-BC5CBAA7F410}"/>
                </a:ext>
              </a:extLst>
            </p:cNvPr>
            <p:cNvSpPr txBox="1">
              <a:spLocks/>
            </p:cNvSpPr>
            <p:nvPr/>
          </p:nvSpPr>
          <p:spPr>
            <a:xfrm>
              <a:off x="7659242" y="3625953"/>
              <a:ext cx="3976856"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cs typeface="+mn-cs"/>
                </a:rPr>
                <a:t>As a non-profit, mission driven organization founded in 1939, we have consistently retained the highest brand perception among all carriers participating in the Michigan market</a:t>
              </a:r>
              <a:endParaRPr lang="en-US" sz="1400" dirty="0"/>
            </a:p>
          </p:txBody>
        </p:sp>
        <p:sp>
          <p:nvSpPr>
            <p:cNvPr id="67" name="TextBox 66">
              <a:extLst>
                <a:ext uri="{FF2B5EF4-FFF2-40B4-BE49-F238E27FC236}">
                  <a16:creationId xmlns:a16="http://schemas.microsoft.com/office/drawing/2014/main" id="{D794B0E5-3BD3-42FE-9EA1-2520BBFA0A66}"/>
                </a:ext>
              </a:extLst>
            </p:cNvPr>
            <p:cNvSpPr txBox="1"/>
            <p:nvPr/>
          </p:nvSpPr>
          <p:spPr>
            <a:xfrm>
              <a:off x="5817677" y="3687508"/>
              <a:ext cx="1630278" cy="738664"/>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2400" b="1" dirty="0">
                  <a:solidFill>
                    <a:schemeClr val="accent3"/>
                  </a:solidFill>
                </a:rPr>
                <a:t>Favorable perception</a:t>
              </a:r>
            </a:p>
          </p:txBody>
        </p:sp>
        <p:grpSp>
          <p:nvGrpSpPr>
            <p:cNvPr id="32" name="Group 31">
              <a:extLst>
                <a:ext uri="{FF2B5EF4-FFF2-40B4-BE49-F238E27FC236}">
                  <a16:creationId xmlns:a16="http://schemas.microsoft.com/office/drawing/2014/main" id="{BC9E4A15-A39B-4CF4-8EB8-F66F4CA9F901}"/>
                </a:ext>
              </a:extLst>
            </p:cNvPr>
            <p:cNvGrpSpPr/>
            <p:nvPr/>
          </p:nvGrpSpPr>
          <p:grpSpPr>
            <a:xfrm>
              <a:off x="4546762" y="3474546"/>
              <a:ext cx="1166980" cy="1164589"/>
              <a:chOff x="4295775" y="4051117"/>
              <a:chExt cx="1166980" cy="1164589"/>
            </a:xfrm>
          </p:grpSpPr>
          <p:sp>
            <p:nvSpPr>
              <p:cNvPr id="37" name="Freeform 76">
                <a:extLst>
                  <a:ext uri="{FF2B5EF4-FFF2-40B4-BE49-F238E27FC236}">
                    <a16:creationId xmlns:a16="http://schemas.microsoft.com/office/drawing/2014/main" id="{5866550F-768D-4B29-9310-2C0782B90038}"/>
                  </a:ext>
                </a:extLst>
              </p:cNvPr>
              <p:cNvSpPr>
                <a:spLocks/>
              </p:cNvSpPr>
              <p:nvPr/>
            </p:nvSpPr>
            <p:spPr bwMode="auto">
              <a:xfrm>
                <a:off x="4324471" y="4051117"/>
                <a:ext cx="1138284" cy="1164589"/>
              </a:xfrm>
              <a:custGeom>
                <a:avLst/>
                <a:gdLst>
                  <a:gd name="T0" fmla="*/ 0 w 275"/>
                  <a:gd name="T1" fmla="*/ 184 h 281"/>
                  <a:gd name="T2" fmla="*/ 134 w 275"/>
                  <a:gd name="T3" fmla="*/ 281 h 281"/>
                  <a:gd name="T4" fmla="*/ 275 w 275"/>
                  <a:gd name="T5" fmla="*/ 140 h 281"/>
                  <a:gd name="T6" fmla="*/ 268 w 275"/>
                  <a:gd name="T7" fmla="*/ 97 h 281"/>
                  <a:gd name="T8" fmla="*/ 134 w 275"/>
                  <a:gd name="T9" fmla="*/ 0 h 281"/>
                  <a:gd name="T10" fmla="*/ 134 w 275"/>
                  <a:gd name="T11" fmla="*/ 36 h 281"/>
                  <a:gd name="T12" fmla="*/ 233 w 275"/>
                  <a:gd name="T13" fmla="*/ 108 h 281"/>
                  <a:gd name="T14" fmla="*/ 239 w 275"/>
                  <a:gd name="T15" fmla="*/ 140 h 281"/>
                  <a:gd name="T16" fmla="*/ 134 w 275"/>
                  <a:gd name="T17" fmla="*/ 245 h 281"/>
                  <a:gd name="T18" fmla="*/ 34 w 275"/>
                  <a:gd name="T19" fmla="*/ 173 h 281"/>
                  <a:gd name="T20" fmla="*/ 0 w 275"/>
                  <a:gd name="T21" fmla="*/ 18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281">
                    <a:moveTo>
                      <a:pt x="0" y="184"/>
                    </a:moveTo>
                    <a:cubicBezTo>
                      <a:pt x="18" y="240"/>
                      <a:pt x="72" y="281"/>
                      <a:pt x="134" y="281"/>
                    </a:cubicBezTo>
                    <a:cubicBezTo>
                      <a:pt x="211" y="281"/>
                      <a:pt x="275" y="218"/>
                      <a:pt x="275" y="140"/>
                    </a:cubicBezTo>
                    <a:cubicBezTo>
                      <a:pt x="275" y="125"/>
                      <a:pt x="272" y="110"/>
                      <a:pt x="268" y="97"/>
                    </a:cubicBezTo>
                    <a:cubicBezTo>
                      <a:pt x="249" y="40"/>
                      <a:pt x="196" y="0"/>
                      <a:pt x="134" y="0"/>
                    </a:cubicBezTo>
                    <a:cubicBezTo>
                      <a:pt x="134" y="36"/>
                      <a:pt x="134" y="36"/>
                      <a:pt x="134" y="36"/>
                    </a:cubicBezTo>
                    <a:cubicBezTo>
                      <a:pt x="180" y="36"/>
                      <a:pt x="220" y="66"/>
                      <a:pt x="233" y="108"/>
                    </a:cubicBezTo>
                    <a:cubicBezTo>
                      <a:pt x="237" y="118"/>
                      <a:pt x="239" y="129"/>
                      <a:pt x="239" y="140"/>
                    </a:cubicBezTo>
                    <a:cubicBezTo>
                      <a:pt x="239" y="198"/>
                      <a:pt x="192" y="245"/>
                      <a:pt x="134" y="245"/>
                    </a:cubicBezTo>
                    <a:cubicBezTo>
                      <a:pt x="87" y="245"/>
                      <a:pt x="48" y="214"/>
                      <a:pt x="34" y="173"/>
                    </a:cubicBezTo>
                    <a:lnTo>
                      <a:pt x="0" y="18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7">
                <a:extLst>
                  <a:ext uri="{FF2B5EF4-FFF2-40B4-BE49-F238E27FC236}">
                    <a16:creationId xmlns:a16="http://schemas.microsoft.com/office/drawing/2014/main" id="{79AE4E25-213D-4084-AD1D-669A56F89791}"/>
                  </a:ext>
                </a:extLst>
              </p:cNvPr>
              <p:cNvSpPr>
                <a:spLocks/>
              </p:cNvSpPr>
              <p:nvPr/>
            </p:nvSpPr>
            <p:spPr bwMode="auto">
              <a:xfrm>
                <a:off x="4295775" y="4051117"/>
                <a:ext cx="583490" cy="762842"/>
              </a:xfrm>
              <a:custGeom>
                <a:avLst/>
                <a:gdLst>
                  <a:gd name="T0" fmla="*/ 0 w 141"/>
                  <a:gd name="T1" fmla="*/ 140 h 184"/>
                  <a:gd name="T2" fmla="*/ 7 w 141"/>
                  <a:gd name="T3" fmla="*/ 184 h 184"/>
                  <a:gd name="T4" fmla="*/ 41 w 141"/>
                  <a:gd name="T5" fmla="*/ 173 h 184"/>
                  <a:gd name="T6" fmla="*/ 36 w 141"/>
                  <a:gd name="T7" fmla="*/ 140 h 184"/>
                  <a:gd name="T8" fmla="*/ 141 w 141"/>
                  <a:gd name="T9" fmla="*/ 36 h 184"/>
                  <a:gd name="T10" fmla="*/ 141 w 141"/>
                  <a:gd name="T11" fmla="*/ 0 h 184"/>
                  <a:gd name="T12" fmla="*/ 0 w 141"/>
                  <a:gd name="T13" fmla="*/ 140 h 184"/>
                </a:gdLst>
                <a:ahLst/>
                <a:cxnLst>
                  <a:cxn ang="0">
                    <a:pos x="T0" y="T1"/>
                  </a:cxn>
                  <a:cxn ang="0">
                    <a:pos x="T2" y="T3"/>
                  </a:cxn>
                  <a:cxn ang="0">
                    <a:pos x="T4" y="T5"/>
                  </a:cxn>
                  <a:cxn ang="0">
                    <a:pos x="T6" y="T7"/>
                  </a:cxn>
                  <a:cxn ang="0">
                    <a:pos x="T8" y="T9"/>
                  </a:cxn>
                  <a:cxn ang="0">
                    <a:pos x="T10" y="T11"/>
                  </a:cxn>
                  <a:cxn ang="0">
                    <a:pos x="T12" y="T13"/>
                  </a:cxn>
                </a:cxnLst>
                <a:rect l="0" t="0" r="r" b="b"/>
                <a:pathLst>
                  <a:path w="141" h="184">
                    <a:moveTo>
                      <a:pt x="0" y="140"/>
                    </a:moveTo>
                    <a:cubicBezTo>
                      <a:pt x="0" y="155"/>
                      <a:pt x="3" y="170"/>
                      <a:pt x="7" y="184"/>
                    </a:cubicBezTo>
                    <a:cubicBezTo>
                      <a:pt x="41" y="173"/>
                      <a:pt x="41" y="173"/>
                      <a:pt x="41" y="173"/>
                    </a:cubicBezTo>
                    <a:cubicBezTo>
                      <a:pt x="38" y="162"/>
                      <a:pt x="36" y="151"/>
                      <a:pt x="36" y="140"/>
                    </a:cubicBezTo>
                    <a:cubicBezTo>
                      <a:pt x="36" y="82"/>
                      <a:pt x="83" y="36"/>
                      <a:pt x="141" y="36"/>
                    </a:cubicBezTo>
                    <a:cubicBezTo>
                      <a:pt x="141" y="0"/>
                      <a:pt x="141" y="0"/>
                      <a:pt x="141" y="0"/>
                    </a:cubicBezTo>
                    <a:cubicBezTo>
                      <a:pt x="63" y="0"/>
                      <a:pt x="0" y="63"/>
                      <a:pt x="0" y="140"/>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5" name="TextBox 54">
              <a:extLst>
                <a:ext uri="{FF2B5EF4-FFF2-40B4-BE49-F238E27FC236}">
                  <a16:creationId xmlns:a16="http://schemas.microsoft.com/office/drawing/2014/main" id="{548FEB8C-3F11-432B-8FD3-8AC434BA3F57}"/>
                </a:ext>
              </a:extLst>
            </p:cNvPr>
            <p:cNvSpPr txBox="1"/>
            <p:nvPr/>
          </p:nvSpPr>
          <p:spPr>
            <a:xfrm>
              <a:off x="4821674" y="3872174"/>
              <a:ext cx="617157" cy="369332"/>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2400" b="1" dirty="0">
                  <a:solidFill>
                    <a:schemeClr val="accent3"/>
                  </a:solidFill>
                </a:rPr>
                <a:t>71%</a:t>
              </a:r>
            </a:p>
          </p:txBody>
        </p:sp>
      </p:grpSp>
      <p:grpSp>
        <p:nvGrpSpPr>
          <p:cNvPr id="12" name="Group 11">
            <a:extLst>
              <a:ext uri="{FF2B5EF4-FFF2-40B4-BE49-F238E27FC236}">
                <a16:creationId xmlns:a16="http://schemas.microsoft.com/office/drawing/2014/main" id="{554A7264-7878-8F0E-8934-393D80A959FD}"/>
              </a:ext>
            </a:extLst>
          </p:cNvPr>
          <p:cNvGrpSpPr/>
          <p:nvPr/>
        </p:nvGrpSpPr>
        <p:grpSpPr>
          <a:xfrm>
            <a:off x="4546762" y="1977983"/>
            <a:ext cx="7091767" cy="1164589"/>
            <a:chOff x="4546762" y="1977983"/>
            <a:chExt cx="7091767" cy="1164589"/>
          </a:xfrm>
        </p:grpSpPr>
        <p:sp>
          <p:nvSpPr>
            <p:cNvPr id="13" name="TextBox 12">
              <a:extLst>
                <a:ext uri="{FF2B5EF4-FFF2-40B4-BE49-F238E27FC236}">
                  <a16:creationId xmlns:a16="http://schemas.microsoft.com/office/drawing/2014/main" id="{F9643881-6428-4CF6-BB9F-66F741E3CF04}"/>
                </a:ext>
              </a:extLst>
            </p:cNvPr>
            <p:cNvSpPr txBox="1">
              <a:spLocks/>
            </p:cNvSpPr>
            <p:nvPr/>
          </p:nvSpPr>
          <p:spPr>
            <a:xfrm>
              <a:off x="7659242" y="2129390"/>
              <a:ext cx="3979287"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300"/>
                </a:spcBef>
                <a:spcAft>
                  <a:spcPts val="300"/>
                </a:spcAft>
              </a:pPr>
              <a:r>
                <a:rPr lang="en-US" sz="1400" dirty="0"/>
                <a:t>We are the only carrier offering PPO and HMO products in all Michigan counties through our Affordable Care Act (ACA) offerings; prior to the ACA, we were the state’s only insurer of last resort </a:t>
              </a:r>
            </a:p>
          </p:txBody>
        </p:sp>
        <p:sp>
          <p:nvSpPr>
            <p:cNvPr id="73" name="TextBox 72">
              <a:extLst>
                <a:ext uri="{FF2B5EF4-FFF2-40B4-BE49-F238E27FC236}">
                  <a16:creationId xmlns:a16="http://schemas.microsoft.com/office/drawing/2014/main" id="{81799F67-BC1C-442B-A49C-6F9A9712E112}"/>
                </a:ext>
              </a:extLst>
            </p:cNvPr>
            <p:cNvSpPr txBox="1"/>
            <p:nvPr/>
          </p:nvSpPr>
          <p:spPr>
            <a:xfrm>
              <a:off x="4734718" y="2375611"/>
              <a:ext cx="788677" cy="369332"/>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2400" b="1" dirty="0">
                  <a:solidFill>
                    <a:schemeClr val="accent3"/>
                  </a:solidFill>
                </a:rPr>
                <a:t>100%</a:t>
              </a:r>
            </a:p>
          </p:txBody>
        </p:sp>
        <p:sp>
          <p:nvSpPr>
            <p:cNvPr id="40" name="Freeform 88">
              <a:extLst>
                <a:ext uri="{FF2B5EF4-FFF2-40B4-BE49-F238E27FC236}">
                  <a16:creationId xmlns:a16="http://schemas.microsoft.com/office/drawing/2014/main" id="{1F0009F7-F323-454B-99C6-F173A4D8C471}"/>
                </a:ext>
              </a:extLst>
            </p:cNvPr>
            <p:cNvSpPr>
              <a:spLocks noEditPoints="1"/>
            </p:cNvSpPr>
            <p:nvPr/>
          </p:nvSpPr>
          <p:spPr bwMode="auto">
            <a:xfrm>
              <a:off x="4546762" y="1977983"/>
              <a:ext cx="1164589" cy="1164589"/>
            </a:xfrm>
            <a:custGeom>
              <a:avLst/>
              <a:gdLst>
                <a:gd name="T0" fmla="*/ 140 w 281"/>
                <a:gd name="T1" fmla="*/ 281 h 281"/>
                <a:gd name="T2" fmla="*/ 0 w 281"/>
                <a:gd name="T3" fmla="*/ 141 h 281"/>
                <a:gd name="T4" fmla="*/ 140 w 281"/>
                <a:gd name="T5" fmla="*/ 0 h 281"/>
                <a:gd name="T6" fmla="*/ 281 w 281"/>
                <a:gd name="T7" fmla="*/ 141 h 281"/>
                <a:gd name="T8" fmla="*/ 140 w 281"/>
                <a:gd name="T9" fmla="*/ 281 h 281"/>
                <a:gd name="T10" fmla="*/ 140 w 281"/>
                <a:gd name="T11" fmla="*/ 36 h 281"/>
                <a:gd name="T12" fmla="*/ 36 w 281"/>
                <a:gd name="T13" fmla="*/ 141 h 281"/>
                <a:gd name="T14" fmla="*/ 140 w 281"/>
                <a:gd name="T15" fmla="*/ 245 h 281"/>
                <a:gd name="T16" fmla="*/ 245 w 281"/>
                <a:gd name="T17" fmla="*/ 141 h 281"/>
                <a:gd name="T18" fmla="*/ 140 w 281"/>
                <a:gd name="T19" fmla="*/ 3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81">
                  <a:moveTo>
                    <a:pt x="140" y="281"/>
                  </a:moveTo>
                  <a:cubicBezTo>
                    <a:pt x="63" y="281"/>
                    <a:pt x="0" y="218"/>
                    <a:pt x="0" y="141"/>
                  </a:cubicBezTo>
                  <a:cubicBezTo>
                    <a:pt x="0" y="63"/>
                    <a:pt x="63" y="0"/>
                    <a:pt x="140" y="0"/>
                  </a:cubicBezTo>
                  <a:cubicBezTo>
                    <a:pt x="218" y="0"/>
                    <a:pt x="281" y="63"/>
                    <a:pt x="281" y="141"/>
                  </a:cubicBezTo>
                  <a:cubicBezTo>
                    <a:pt x="281" y="218"/>
                    <a:pt x="218" y="281"/>
                    <a:pt x="140" y="281"/>
                  </a:cubicBezTo>
                  <a:close/>
                  <a:moveTo>
                    <a:pt x="140" y="36"/>
                  </a:moveTo>
                  <a:cubicBezTo>
                    <a:pt x="83" y="36"/>
                    <a:pt x="36" y="83"/>
                    <a:pt x="36" y="141"/>
                  </a:cubicBezTo>
                  <a:cubicBezTo>
                    <a:pt x="36" y="198"/>
                    <a:pt x="83" y="245"/>
                    <a:pt x="140" y="245"/>
                  </a:cubicBezTo>
                  <a:cubicBezTo>
                    <a:pt x="198" y="245"/>
                    <a:pt x="245" y="198"/>
                    <a:pt x="245" y="141"/>
                  </a:cubicBezTo>
                  <a:cubicBezTo>
                    <a:pt x="245" y="83"/>
                    <a:pt x="198" y="36"/>
                    <a:pt x="140" y="3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a:extLst>
                <a:ext uri="{FF2B5EF4-FFF2-40B4-BE49-F238E27FC236}">
                  <a16:creationId xmlns:a16="http://schemas.microsoft.com/office/drawing/2014/main" id="{01640204-D407-4251-AEB5-0BF267ADDA91}"/>
                </a:ext>
              </a:extLst>
            </p:cNvPr>
            <p:cNvSpPr txBox="1"/>
            <p:nvPr/>
          </p:nvSpPr>
          <p:spPr>
            <a:xfrm>
              <a:off x="5845631" y="2190945"/>
              <a:ext cx="1602324" cy="738664"/>
            </a:xfrm>
            <a:prstGeom prst="rect">
              <a:avLst/>
            </a:prstGeom>
            <a:ln w="6350">
              <a:noFill/>
              <a:miter lim="800000"/>
            </a:ln>
          </p:spPr>
          <p:txBody>
            <a:bodyPr vert="horz" wrap="square" lIns="0" tIns="0" rIns="0" bIns="0" rtlCol="0">
              <a:spAutoFit/>
            </a:bodyPr>
            <a:lstStyle/>
            <a:p>
              <a:pPr>
                <a:spcBef>
                  <a:spcPts val="300"/>
                </a:spcBef>
                <a:spcAft>
                  <a:spcPts val="300"/>
                </a:spcAft>
                <a:buNone/>
              </a:pPr>
              <a:r>
                <a:rPr lang="en-US" sz="2400" b="1" dirty="0">
                  <a:solidFill>
                    <a:schemeClr val="accent3"/>
                  </a:solidFill>
                </a:rPr>
                <a:t>Of MI counties </a:t>
              </a:r>
            </a:p>
          </p:txBody>
        </p:sp>
      </p:grpSp>
      <p:grpSp>
        <p:nvGrpSpPr>
          <p:cNvPr id="7" name="Group 6">
            <a:extLst>
              <a:ext uri="{FF2B5EF4-FFF2-40B4-BE49-F238E27FC236}">
                <a16:creationId xmlns:a16="http://schemas.microsoft.com/office/drawing/2014/main" id="{134C78EA-5283-06CF-4DB1-90976E541432}"/>
              </a:ext>
            </a:extLst>
          </p:cNvPr>
          <p:cNvGrpSpPr/>
          <p:nvPr/>
        </p:nvGrpSpPr>
        <p:grpSpPr>
          <a:xfrm>
            <a:off x="4829816" y="5116123"/>
            <a:ext cx="6806283" cy="861774"/>
            <a:chOff x="4829816" y="4971109"/>
            <a:chExt cx="6806283" cy="861774"/>
          </a:xfrm>
        </p:grpSpPr>
        <p:sp>
          <p:nvSpPr>
            <p:cNvPr id="58" name="TextBox 57">
              <a:extLst>
                <a:ext uri="{FF2B5EF4-FFF2-40B4-BE49-F238E27FC236}">
                  <a16:creationId xmlns:a16="http://schemas.microsoft.com/office/drawing/2014/main" id="{5A30D6EF-9582-465B-BD5D-ED629E7D1AE6}"/>
                </a:ext>
              </a:extLst>
            </p:cNvPr>
            <p:cNvSpPr txBox="1">
              <a:spLocks/>
            </p:cNvSpPr>
            <p:nvPr/>
          </p:nvSpPr>
          <p:spPr>
            <a:xfrm>
              <a:off x="5817677" y="5032664"/>
              <a:ext cx="1630278" cy="738664"/>
            </a:xfrm>
            <a:prstGeom prst="rect">
              <a:avLst/>
            </a:prstGeom>
            <a:ln w="6350">
              <a:noFill/>
              <a:miter lim="800000"/>
            </a:ln>
          </p:spPr>
          <p:txBody>
            <a:bodyPr vert="horz" wrap="square" lIns="0" tIns="0" rIns="0" bIns="0" rtlCol="0">
              <a:spAutoFit/>
            </a:bodyPr>
            <a:lstStyle/>
            <a:p>
              <a:pPr>
                <a:buNone/>
              </a:pPr>
              <a:r>
                <a:rPr lang="en-US" sz="2400" b="1" dirty="0">
                  <a:solidFill>
                    <a:schemeClr val="accent3"/>
                  </a:solidFill>
                </a:rPr>
                <a:t>450,000 students</a:t>
              </a:r>
            </a:p>
          </p:txBody>
        </p:sp>
        <p:sp>
          <p:nvSpPr>
            <p:cNvPr id="9" name="TextBox 8">
              <a:extLst>
                <a:ext uri="{FF2B5EF4-FFF2-40B4-BE49-F238E27FC236}">
                  <a16:creationId xmlns:a16="http://schemas.microsoft.com/office/drawing/2014/main" id="{B652C4B6-DE59-4F8B-8112-C8306E063D5F}"/>
                </a:ext>
              </a:extLst>
            </p:cNvPr>
            <p:cNvSpPr txBox="1">
              <a:spLocks/>
            </p:cNvSpPr>
            <p:nvPr/>
          </p:nvSpPr>
          <p:spPr>
            <a:xfrm>
              <a:off x="7659243" y="4971109"/>
              <a:ext cx="3976856"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300"/>
                </a:spcBef>
                <a:spcAft>
                  <a:spcPts val="300"/>
                </a:spcAft>
              </a:pPr>
              <a:r>
                <a:rPr lang="en-US" sz="1400" dirty="0"/>
                <a:t>We engaged 1,000 schools to support children's health and reduce obesity, increase physical activity, increase healthy eating, and improve academic achievement</a:t>
              </a:r>
              <a:endParaRPr lang="en-US" sz="1400" b="0" i="0" u="none" strike="noStrike" baseline="0" dirty="0">
                <a:latin typeface="Arial" panose="020B0604020202020204" pitchFamily="34" charset="0"/>
              </a:endParaRPr>
            </a:p>
          </p:txBody>
        </p:sp>
        <p:grpSp>
          <p:nvGrpSpPr>
            <p:cNvPr id="14" name="Group 13">
              <a:extLst>
                <a:ext uri="{FF2B5EF4-FFF2-40B4-BE49-F238E27FC236}">
                  <a16:creationId xmlns:a16="http://schemas.microsoft.com/office/drawing/2014/main" id="{A06F305F-7923-4A07-BFFE-8F1C7CCC1C5C}"/>
                </a:ext>
              </a:extLst>
            </p:cNvPr>
            <p:cNvGrpSpPr/>
            <p:nvPr/>
          </p:nvGrpSpPr>
          <p:grpSpPr>
            <a:xfrm>
              <a:off x="4829816" y="5116123"/>
              <a:ext cx="600873" cy="571747"/>
              <a:chOff x="6191114" y="1348666"/>
              <a:chExt cx="789604" cy="751330"/>
            </a:xfrm>
          </p:grpSpPr>
          <p:sp>
            <p:nvSpPr>
              <p:cNvPr id="6" name="Oval 5">
                <a:extLst>
                  <a:ext uri="{FF2B5EF4-FFF2-40B4-BE49-F238E27FC236}">
                    <a16:creationId xmlns:a16="http://schemas.microsoft.com/office/drawing/2014/main" id="{6945864C-C059-498A-BC8F-A318782A9701}"/>
                  </a:ext>
                </a:extLst>
              </p:cNvPr>
              <p:cNvSpPr>
                <a:spLocks noChangeAspect="1"/>
              </p:cNvSpPr>
              <p:nvPr/>
            </p:nvSpPr>
            <p:spPr>
              <a:xfrm>
                <a:off x="6459104" y="1439138"/>
                <a:ext cx="521614" cy="521613"/>
              </a:xfrm>
              <a:prstGeom prst="ellipse">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0" name="Graphic 9">
                <a:extLst>
                  <a:ext uri="{FF2B5EF4-FFF2-40B4-BE49-F238E27FC236}">
                    <a16:creationId xmlns:a16="http://schemas.microsoft.com/office/drawing/2014/main" id="{82256AAB-BB81-4927-930A-8DFF9286E7F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91114" y="1348666"/>
                <a:ext cx="751330" cy="751330"/>
              </a:xfrm>
              <a:prstGeom prst="rect">
                <a:avLst/>
              </a:prstGeom>
            </p:spPr>
          </p:pic>
        </p:grpSp>
      </p:grpSp>
      <p:cxnSp>
        <p:nvCxnSpPr>
          <p:cNvPr id="44" name="LineBasicStrong 102">
            <a:extLst>
              <a:ext uri="{FF2B5EF4-FFF2-40B4-BE49-F238E27FC236}">
                <a16:creationId xmlns:a16="http://schemas.microsoft.com/office/drawing/2014/main" id="{BCF14E6D-448C-4880-8F3B-12C8E48D40B9}"/>
              </a:ext>
            </a:extLst>
          </p:cNvPr>
          <p:cNvCxnSpPr>
            <a:cxnSpLocks/>
          </p:cNvCxnSpPr>
          <p:nvPr>
            <p:custDataLst>
              <p:tags r:id="rId7"/>
            </p:custDataLst>
          </p:nvPr>
        </p:nvCxnSpPr>
        <p:spPr>
          <a:xfrm>
            <a:off x="4546762" y="3344813"/>
            <a:ext cx="7090502"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LineBasicStrong 102">
            <a:extLst>
              <a:ext uri="{FF2B5EF4-FFF2-40B4-BE49-F238E27FC236}">
                <a16:creationId xmlns:a16="http://schemas.microsoft.com/office/drawing/2014/main" id="{49F41F78-0569-43AA-A099-ED31B2A63569}"/>
              </a:ext>
            </a:extLst>
          </p:cNvPr>
          <p:cNvCxnSpPr>
            <a:cxnSpLocks/>
          </p:cNvCxnSpPr>
          <p:nvPr>
            <p:custDataLst>
              <p:tags r:id="rId8"/>
            </p:custDataLst>
          </p:nvPr>
        </p:nvCxnSpPr>
        <p:spPr>
          <a:xfrm>
            <a:off x="4546762" y="4913884"/>
            <a:ext cx="7090502"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rackerAlphaBlue 15">
            <a:extLst>
              <a:ext uri="{FF2B5EF4-FFF2-40B4-BE49-F238E27FC236}">
                <a16:creationId xmlns:a16="http://schemas.microsoft.com/office/drawing/2014/main" id="{6B042ED7-4581-DEC8-E039-6333AB095C3A}"/>
              </a:ext>
            </a:extLst>
          </p:cNvPr>
          <p:cNvSpPr/>
          <p:nvPr>
            <p:custDataLst>
              <p:tags r:id="rId9"/>
            </p:custDataLst>
          </p:nvPr>
        </p:nvSpPr>
        <p:spPr>
          <a:xfrm>
            <a:off x="496400" y="387321"/>
            <a:ext cx="400258" cy="400258"/>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500" b="1" dirty="0">
                <a:solidFill>
                  <a:schemeClr val="bg1"/>
                </a:solidFill>
                <a:latin typeface="+mj-lt"/>
              </a:rPr>
              <a:t>A</a:t>
            </a:r>
          </a:p>
        </p:txBody>
      </p:sp>
    </p:spTree>
    <p:extLst>
      <p:ext uri="{BB962C8B-B14F-4D97-AF65-F5344CB8AC3E}">
        <p14:creationId xmlns:p14="http://schemas.microsoft.com/office/powerpoint/2010/main" val="266092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B831C12-5047-4D81-8723-ED757FDE8E08}"/>
              </a:ext>
            </a:extLst>
          </p:cNvPr>
          <p:cNvGraphicFramePr>
            <a:graphicFrameLocks noChangeAspect="1"/>
          </p:cNvGraphicFramePr>
          <p:nvPr>
            <p:custDataLst>
              <p:tags r:id="rId1"/>
            </p:custDataLst>
            <p:extLst>
              <p:ext uri="{D42A27DB-BD31-4B8C-83A1-F6EECF244321}">
                <p14:modId xmlns:p14="http://schemas.microsoft.com/office/powerpoint/2010/main" val="52332398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22" imgW="473" imgH="476" progId="TCLayout.ActiveDocument.1">
                  <p:embed/>
                </p:oleObj>
              </mc:Choice>
              <mc:Fallback>
                <p:oleObj name="think-cell Slide" r:id="rId22" imgW="473" imgH="476" progId="TCLayout.ActiveDocument.1">
                  <p:embed/>
                  <p:pic>
                    <p:nvPicPr>
                      <p:cNvPr id="6" name="Object 5" hidden="1">
                        <a:extLst>
                          <a:ext uri="{FF2B5EF4-FFF2-40B4-BE49-F238E27FC236}">
                            <a16:creationId xmlns:a16="http://schemas.microsoft.com/office/drawing/2014/main" id="{1B831C12-5047-4D81-8723-ED757FDE8E08}"/>
                          </a:ext>
                        </a:extLst>
                      </p:cNvPr>
                      <p:cNvPicPr/>
                      <p:nvPr/>
                    </p:nvPicPr>
                    <p:blipFill>
                      <a:blip r:embed="rId23"/>
                      <a:stretch>
                        <a:fillRect/>
                      </a:stretch>
                    </p:blipFill>
                    <p:spPr>
                      <a:xfrm>
                        <a:off x="2118" y="2118"/>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86801B-597C-4F8D-BDA4-FAB02E0139DD}"/>
              </a:ext>
            </a:extLst>
          </p:cNvPr>
          <p:cNvSpPr>
            <a:spLocks noGrp="1"/>
          </p:cNvSpPr>
          <p:nvPr>
            <p:ph type="title"/>
          </p:nvPr>
        </p:nvSpPr>
        <p:spPr>
          <a:xfrm>
            <a:off x="554736" y="396030"/>
            <a:ext cx="11082528"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marL="401638"/>
            <a:r>
              <a:rPr lang="en-US" dirty="0">
                <a:ea typeface="MS PGothic"/>
              </a:rPr>
              <a:t>Our plan has grown and evolved significantly, making substantial progress in our ability to serve subscribers across all walks of life</a:t>
            </a:r>
            <a:endParaRPr lang="en-US" dirty="0"/>
          </a:p>
        </p:txBody>
      </p:sp>
      <p:graphicFrame>
        <p:nvGraphicFramePr>
          <p:cNvPr id="39" name="Chart 38">
            <a:extLst>
              <a:ext uri="{FF2B5EF4-FFF2-40B4-BE49-F238E27FC236}">
                <a16:creationId xmlns:a16="http://schemas.microsoft.com/office/drawing/2014/main" id="{2CCDEA62-F3C0-F5E6-CB62-73F4143B8CCB}"/>
              </a:ext>
            </a:extLst>
          </p:cNvPr>
          <p:cNvGraphicFramePr/>
          <p:nvPr>
            <p:custDataLst>
              <p:tags r:id="rId2"/>
            </p:custDataLst>
            <p:extLst>
              <p:ext uri="{D42A27DB-BD31-4B8C-83A1-F6EECF244321}">
                <p14:modId xmlns:p14="http://schemas.microsoft.com/office/powerpoint/2010/main" val="3664158021"/>
              </p:ext>
            </p:extLst>
          </p:nvPr>
        </p:nvGraphicFramePr>
        <p:xfrm>
          <a:off x="3260725" y="3328988"/>
          <a:ext cx="1944688" cy="1944687"/>
        </p:xfrm>
        <a:graphic>
          <a:graphicData uri="http://schemas.openxmlformats.org/drawingml/2006/chart">
            <c:chart xmlns:c="http://schemas.openxmlformats.org/drawingml/2006/chart" xmlns:r="http://schemas.openxmlformats.org/officeDocument/2006/relationships" r:id="rId24"/>
          </a:graphicData>
        </a:graphic>
      </p:graphicFrame>
      <p:sp>
        <p:nvSpPr>
          <p:cNvPr id="52" name="Text Placeholder 4">
            <a:extLst>
              <a:ext uri="{FF2B5EF4-FFF2-40B4-BE49-F238E27FC236}">
                <a16:creationId xmlns:a16="http://schemas.microsoft.com/office/drawing/2014/main" id="{AEA5AB74-D768-4472-AB2F-1E7D39301B16}"/>
              </a:ext>
            </a:extLst>
          </p:cNvPr>
          <p:cNvSpPr>
            <a:spLocks noGrp="1"/>
          </p:cNvSpPr>
          <p:nvPr>
            <p:custDataLst>
              <p:tags r:id="rId3"/>
            </p:custDataLst>
          </p:nvPr>
        </p:nvSpPr>
        <p:spPr bwMode="gray">
          <a:xfrm>
            <a:off x="4770438" y="4273550"/>
            <a:ext cx="330200" cy="2841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3867" tIns="0" rIns="33867"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FB5836F3-7E5B-4EAD-8E51-B0054CEADEBF}" type="datetime'''''''2''''''''''''''''''''''''''''''''''''1'''''''''''''''''">
              <a:rPr lang="en-US" altLang="en-US" sz="1867" b="1">
                <a:solidFill>
                  <a:schemeClr val="tx2"/>
                </a:solidFill>
                <a:latin typeface="Arial" panose="020B0604020202020204" pitchFamily="34" charset="0"/>
                <a:ea typeface="MS PGothic" panose="020B0600070205080204" pitchFamily="34" charset="-128"/>
                <a:cs typeface="+mn-cs"/>
              </a:rPr>
              <a:pPr/>
              <a:t>21</a:t>
            </a:fld>
            <a:endParaRPr lang="en-US" sz="1867" b="1" dirty="0">
              <a:solidFill>
                <a:schemeClr val="tx2"/>
              </a:solidFill>
              <a:latin typeface="Arial" panose="020B0604020202020204" pitchFamily="34" charset="0"/>
              <a:ea typeface="MS PGothic" panose="020B0600070205080204" pitchFamily="34" charset="-128"/>
              <a:cs typeface="+mn-cs"/>
            </a:endParaRPr>
          </a:p>
        </p:txBody>
      </p:sp>
      <p:sp>
        <p:nvSpPr>
          <p:cNvPr id="96" name="Text Placeholder 2">
            <a:extLst>
              <a:ext uri="{FF2B5EF4-FFF2-40B4-BE49-F238E27FC236}">
                <a16:creationId xmlns:a16="http://schemas.microsoft.com/office/drawing/2014/main" id="{DFA38A61-5470-4B1C-B62F-039F008F6158}"/>
              </a:ext>
            </a:extLst>
          </p:cNvPr>
          <p:cNvSpPr>
            <a:spLocks noGrp="1"/>
          </p:cNvSpPr>
          <p:nvPr>
            <p:custDataLst>
              <p:tags r:id="rId4"/>
            </p:custDataLst>
          </p:nvPr>
        </p:nvSpPr>
        <p:spPr bwMode="gray">
          <a:xfrm>
            <a:off x="3524250" y="4572000"/>
            <a:ext cx="198438" cy="284163"/>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33867" tIns="0" rIns="33867"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1F497D"/>
                </a:solidFill>
                <a:latin typeface="Arial"/>
                <a:ea typeface="MS PGothic" panose="020B0600070205080204" pitchFamily="34" charset="-128"/>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1F497D"/>
                </a:solidFill>
                <a:latin typeface="Arial"/>
                <a:ea typeface="MS PGothic" panose="020B0600070205080204" pitchFamily="34" charset="-128"/>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1F497D"/>
                </a:solidFill>
                <a:latin typeface="Arial"/>
                <a:ea typeface="MS PGothic" panose="020B0600070205080204" pitchFamily="34" charset="-128"/>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1F497D"/>
                </a:solidFill>
                <a:latin typeface="Arial"/>
                <a:ea typeface="MS PGothic" panose="020B0600070205080204" pitchFamily="34" charset="-128"/>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1000" kern="1200">
                <a:solidFill>
                  <a:srgbClr val="1F497D"/>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C654FD91-FD5B-4C5A-80D7-E06AD2F96982}" type="datetime'''''''''''''''''''''''''''''''''''''''''''''''''''''''8'''">
              <a:rPr lang="en-US" altLang="en-US" sz="1867" b="1">
                <a:solidFill>
                  <a:schemeClr val="tx1"/>
                </a:solidFill>
                <a:latin typeface="Arial" panose="020B0604020202020204" pitchFamily="34" charset="0"/>
                <a:cs typeface="+mn-cs"/>
              </a:rPr>
              <a:pPr marL="0" indent="0" algn="ctr">
                <a:spcBef>
                  <a:spcPct val="0"/>
                </a:spcBef>
                <a:buNone/>
              </a:pPr>
              <a:t>8</a:t>
            </a:fld>
            <a:endParaRPr lang="en-US" altLang="en-US" sz="1867" b="1" dirty="0">
              <a:solidFill>
                <a:schemeClr val="tx1"/>
              </a:solidFill>
              <a:latin typeface="Arial" panose="020B0604020202020204" pitchFamily="34" charset="0"/>
              <a:cs typeface="+mn-cs"/>
            </a:endParaRPr>
          </a:p>
        </p:txBody>
      </p:sp>
      <p:sp>
        <p:nvSpPr>
          <p:cNvPr id="85" name="Text Placeholder 2">
            <a:extLst>
              <a:ext uri="{FF2B5EF4-FFF2-40B4-BE49-F238E27FC236}">
                <a16:creationId xmlns:a16="http://schemas.microsoft.com/office/drawing/2014/main" id="{DFA38A61-5470-4B1C-B62F-039F008F6158}"/>
              </a:ext>
            </a:extLst>
          </p:cNvPr>
          <p:cNvSpPr>
            <a:spLocks noGrp="1"/>
          </p:cNvSpPr>
          <p:nvPr>
            <p:custDataLst>
              <p:tags r:id="rId5"/>
            </p:custDataLst>
          </p:nvPr>
        </p:nvSpPr>
        <p:spPr bwMode="gray">
          <a:xfrm>
            <a:off x="3551238" y="3714750"/>
            <a:ext cx="198438" cy="284163"/>
          </a:xfrm>
          <a:prstGeom prst="rect">
            <a:avLst/>
          </a:prstGeom>
          <a:noFill/>
          <a:ln>
            <a:noFill/>
          </a:ln>
          <a:effectLst/>
          <a:extLst>
            <a:ext uri="{909E8E84-426E-40DD-AFC4-6F175D3DCCD1}">
              <a14:hiddenFill xmlns:a14="http://schemas.microsoft.com/office/drawing/2010/main">
                <a:solidFill>
                  <a:schemeClr val="hlink"/>
                </a:solidFill>
              </a14:hiddenFill>
            </a:ext>
          </a:extLst>
        </p:spPr>
        <p:txBody>
          <a:bodyPr vert="horz" wrap="none" lIns="33867" tIns="0" rIns="33867"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1F497D"/>
                </a:solidFill>
                <a:latin typeface="Arial"/>
                <a:ea typeface="MS PGothic" panose="020B0600070205080204" pitchFamily="34" charset="-128"/>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1F497D"/>
                </a:solidFill>
                <a:latin typeface="Arial"/>
                <a:ea typeface="MS PGothic" panose="020B0600070205080204" pitchFamily="34" charset="-128"/>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1F497D"/>
                </a:solidFill>
                <a:latin typeface="Arial"/>
                <a:ea typeface="MS PGothic" panose="020B0600070205080204" pitchFamily="34" charset="-128"/>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1F497D"/>
                </a:solidFill>
                <a:latin typeface="Arial"/>
                <a:ea typeface="MS PGothic" panose="020B0600070205080204" pitchFamily="34" charset="-128"/>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1000" kern="1200">
                <a:solidFill>
                  <a:srgbClr val="1F497D"/>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556CE609-3039-41BD-B5D7-121A1BBB4890}" type="datetime'7'''''''''''''''''''''''''''''''''''''''''''''">
              <a:rPr lang="en-US" altLang="en-US" sz="1867" b="1">
                <a:solidFill>
                  <a:schemeClr val="tx2"/>
                </a:solidFill>
                <a:latin typeface="Arial" panose="020B0604020202020204" pitchFamily="34" charset="0"/>
                <a:cs typeface="+mn-cs"/>
              </a:rPr>
              <a:pPr marL="0" indent="0" algn="ctr">
                <a:spcBef>
                  <a:spcPct val="0"/>
                </a:spcBef>
                <a:buNone/>
              </a:pPr>
              <a:t>7</a:t>
            </a:fld>
            <a:endParaRPr lang="en-US" altLang="en-US" sz="1867" b="1" dirty="0">
              <a:solidFill>
                <a:schemeClr val="tx2"/>
              </a:solidFill>
              <a:latin typeface="Arial" panose="020B0604020202020204" pitchFamily="34" charset="0"/>
              <a:cs typeface="+mn-cs"/>
            </a:endParaRPr>
          </a:p>
        </p:txBody>
      </p:sp>
      <p:sp>
        <p:nvSpPr>
          <p:cNvPr id="64" name="Text Placeholder 2">
            <a:extLst>
              <a:ext uri="{FF2B5EF4-FFF2-40B4-BE49-F238E27FC236}">
                <a16:creationId xmlns:a16="http://schemas.microsoft.com/office/drawing/2014/main" id="{DF52BF34-3FAF-490A-8C0F-B49E4B318AC7}"/>
              </a:ext>
            </a:extLst>
          </p:cNvPr>
          <p:cNvSpPr>
            <a:spLocks noGrp="1"/>
          </p:cNvSpPr>
          <p:nvPr>
            <p:custDataLst>
              <p:tags r:id="rId6"/>
            </p:custDataLst>
          </p:nvPr>
        </p:nvSpPr>
        <p:spPr bwMode="gray">
          <a:xfrm>
            <a:off x="4016375" y="3446463"/>
            <a:ext cx="198438" cy="284163"/>
          </a:xfrm>
          <a:prstGeom prst="rect">
            <a:avLst/>
          </a:prstGeom>
          <a:noFill/>
          <a:ln>
            <a:noFill/>
          </a:ln>
          <a:effectLst/>
          <a:extLst>
            <a:ext uri="{909E8E84-426E-40DD-AFC4-6F175D3DCCD1}">
              <a14:hiddenFill xmlns:a14="http://schemas.microsoft.com/office/drawing/2010/main">
                <a:solidFill>
                  <a:schemeClr val="hlink"/>
                </a:solidFill>
              </a14:hiddenFill>
            </a:ext>
          </a:extLst>
        </p:spPr>
        <p:txBody>
          <a:bodyPr vert="horz" wrap="none" lIns="33867" tIns="0" rIns="33867"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1F497D"/>
                </a:solidFill>
                <a:latin typeface="Arial"/>
                <a:ea typeface="MS PGothic" panose="020B0600070205080204" pitchFamily="34" charset="-128"/>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1F497D"/>
                </a:solidFill>
                <a:latin typeface="Arial"/>
                <a:ea typeface="MS PGothic" panose="020B0600070205080204" pitchFamily="34" charset="-128"/>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1F497D"/>
                </a:solidFill>
                <a:latin typeface="Arial"/>
                <a:ea typeface="MS PGothic" panose="020B0600070205080204" pitchFamily="34" charset="-128"/>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1F497D"/>
                </a:solidFill>
                <a:latin typeface="Arial"/>
                <a:ea typeface="MS PGothic" panose="020B0600070205080204" pitchFamily="34" charset="-128"/>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1000" kern="1200">
                <a:solidFill>
                  <a:srgbClr val="1F497D"/>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D740483C-333A-4992-B3EA-D986562F184D}" type="datetime'2'''''''''''''">
              <a:rPr lang="en-US" altLang="en-US" sz="1867" b="1">
                <a:solidFill>
                  <a:schemeClr val="tx2"/>
                </a:solidFill>
                <a:latin typeface="Arial" panose="020B0604020202020204" pitchFamily="34" charset="0"/>
                <a:cs typeface="+mn-cs"/>
              </a:rPr>
              <a:pPr marL="0" indent="0" algn="ctr">
                <a:spcBef>
                  <a:spcPct val="0"/>
                </a:spcBef>
                <a:buNone/>
              </a:pPr>
              <a:t>2</a:t>
            </a:fld>
            <a:endParaRPr lang="en-US" altLang="en-US" sz="1867" b="1" dirty="0">
              <a:solidFill>
                <a:schemeClr val="tx2"/>
              </a:solidFill>
              <a:latin typeface="Arial" panose="020B0604020202020204" pitchFamily="34" charset="0"/>
              <a:cs typeface="+mn-cs"/>
            </a:endParaRPr>
          </a:p>
        </p:txBody>
      </p:sp>
      <p:sp>
        <p:nvSpPr>
          <p:cNvPr id="59" name="Rectangle 58">
            <a:extLst>
              <a:ext uri="{FF2B5EF4-FFF2-40B4-BE49-F238E27FC236}">
                <a16:creationId xmlns:a16="http://schemas.microsoft.com/office/drawing/2014/main" id="{4CF1DC96-60A5-4476-BE2A-615CDB131AF7}"/>
              </a:ext>
            </a:extLst>
          </p:cNvPr>
          <p:cNvSpPr/>
          <p:nvPr>
            <p:custDataLst>
              <p:tags r:id="rId7"/>
            </p:custDataLst>
          </p:nvPr>
        </p:nvSpPr>
        <p:spPr bwMode="auto">
          <a:xfrm>
            <a:off x="2520950" y="2239963"/>
            <a:ext cx="285750" cy="214313"/>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spcAft>
                <a:spcPts val="400"/>
              </a:spcAft>
            </a:pPr>
            <a:endParaRPr lang="en-US" sz="2133" dirty="0" err="1">
              <a:solidFill>
                <a:schemeClr val="bg1"/>
              </a:solidFill>
            </a:endParaRPr>
          </a:p>
        </p:txBody>
      </p:sp>
      <p:sp>
        <p:nvSpPr>
          <p:cNvPr id="60" name="Rectangle 59">
            <a:extLst>
              <a:ext uri="{FF2B5EF4-FFF2-40B4-BE49-F238E27FC236}">
                <a16:creationId xmlns:a16="http://schemas.microsoft.com/office/drawing/2014/main" id="{667D85B2-AA91-4805-AF4D-DD981F28EE60}"/>
              </a:ext>
            </a:extLst>
          </p:cNvPr>
          <p:cNvSpPr/>
          <p:nvPr>
            <p:custDataLst>
              <p:tags r:id="rId8"/>
            </p:custDataLst>
          </p:nvPr>
        </p:nvSpPr>
        <p:spPr bwMode="auto">
          <a:xfrm>
            <a:off x="2520950" y="2535238"/>
            <a:ext cx="285750" cy="214313"/>
          </a:xfrm>
          <a:prstGeom prst="rect">
            <a:avLst/>
          </a:prstGeom>
          <a:solidFill>
            <a:schemeClr val="accent4"/>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spcAft>
                <a:spcPts val="400"/>
              </a:spcAft>
            </a:pPr>
            <a:endParaRPr lang="en-US" sz="2133" dirty="0" err="1">
              <a:solidFill>
                <a:schemeClr val="bg1"/>
              </a:solidFill>
            </a:endParaRPr>
          </a:p>
        </p:txBody>
      </p:sp>
      <p:sp>
        <p:nvSpPr>
          <p:cNvPr id="58" name="Rectangle 57">
            <a:extLst>
              <a:ext uri="{FF2B5EF4-FFF2-40B4-BE49-F238E27FC236}">
                <a16:creationId xmlns:a16="http://schemas.microsoft.com/office/drawing/2014/main" id="{20A72D68-C6D3-43F1-88E5-D4ED8DA9B553}"/>
              </a:ext>
            </a:extLst>
          </p:cNvPr>
          <p:cNvSpPr/>
          <p:nvPr>
            <p:custDataLst>
              <p:tags r:id="rId9"/>
            </p:custDataLst>
          </p:nvPr>
        </p:nvSpPr>
        <p:spPr bwMode="auto">
          <a:xfrm>
            <a:off x="4810125" y="2239963"/>
            <a:ext cx="285750" cy="214313"/>
          </a:xfrm>
          <a:prstGeom prst="rect">
            <a:avLst/>
          </a:prstGeom>
          <a:solidFill>
            <a:schemeClr val="hlink"/>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spcBef>
                <a:spcPts val="400"/>
              </a:spcBef>
              <a:spcAft>
                <a:spcPts val="400"/>
              </a:spcAft>
            </a:pPr>
            <a:endParaRPr lang="en-US" sz="2133" dirty="0" err="1">
              <a:solidFill>
                <a:schemeClr val="bg1"/>
              </a:solidFill>
            </a:endParaRPr>
          </a:p>
        </p:txBody>
      </p:sp>
      <p:sp>
        <p:nvSpPr>
          <p:cNvPr id="7" name="Rectangle 6">
            <a:extLst>
              <a:ext uri="{FF2B5EF4-FFF2-40B4-BE49-F238E27FC236}">
                <a16:creationId xmlns:a16="http://schemas.microsoft.com/office/drawing/2014/main" id="{BF1E8338-084F-4012-82DD-A00DB66BA6F0}"/>
              </a:ext>
            </a:extLst>
          </p:cNvPr>
          <p:cNvSpPr/>
          <p:nvPr>
            <p:custDataLst>
              <p:tags r:id="rId10"/>
            </p:custDataLst>
          </p:nvPr>
        </p:nvSpPr>
        <p:spPr bwMode="auto">
          <a:xfrm>
            <a:off x="4810125" y="2535238"/>
            <a:ext cx="285750" cy="214313"/>
          </a:xfrm>
          <a:prstGeom prst="rect">
            <a:avLst/>
          </a:prstGeom>
          <a:solidFill>
            <a:srgbClr val="8C5AC8"/>
          </a:solidFill>
          <a:ln w="9525"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2" name="Text Placeholder 2">
            <a:extLst>
              <a:ext uri="{FF2B5EF4-FFF2-40B4-BE49-F238E27FC236}">
                <a16:creationId xmlns:a16="http://schemas.microsoft.com/office/drawing/2014/main" id="{628F866D-078A-4435-B016-36672ADEF8BC}"/>
              </a:ext>
            </a:extLst>
          </p:cNvPr>
          <p:cNvSpPr>
            <a:spLocks noGrp="1"/>
          </p:cNvSpPr>
          <p:nvPr>
            <p:custDataLst>
              <p:tags r:id="rId11"/>
            </p:custDataLst>
          </p:nvPr>
        </p:nvSpPr>
        <p:spPr bwMode="auto">
          <a:xfrm>
            <a:off x="2857500" y="2233613"/>
            <a:ext cx="1082675" cy="244475"/>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82CA"/>
              </a:buClr>
              <a:buFont typeface="Arial" panose="020B0604020202020204" pitchFamily="34" charset="0"/>
              <a:buChar char="•"/>
              <a:defRPr sz="2000" kern="1200">
                <a:solidFill>
                  <a:schemeClr val="tx1"/>
                </a:solidFill>
                <a:latin typeface="+mn-lt"/>
                <a:ea typeface="MS PGothic" pitchFamily="34" charset="-128"/>
                <a:cs typeface="Arial"/>
              </a:defRPr>
            </a:lvl1pPr>
            <a:lvl2pPr marL="742950" indent="-285750" algn="l" defTabSz="457200" rtl="0" eaLnBrk="1" fontAlgn="base" hangingPunct="1">
              <a:spcBef>
                <a:spcPct val="20000"/>
              </a:spcBef>
              <a:spcAft>
                <a:spcPct val="0"/>
              </a:spcAft>
              <a:buClr>
                <a:srgbClr val="0082CA"/>
              </a:buClr>
              <a:buFont typeface="Arial" panose="020B0604020202020204" pitchFamily="34" charset="0"/>
              <a:buChar char="–"/>
              <a:defRPr kern="1200">
                <a:solidFill>
                  <a:schemeClr val="tx1"/>
                </a:solidFill>
                <a:latin typeface="+mn-lt"/>
                <a:ea typeface="MS PGothic" pitchFamily="34" charset="-128"/>
                <a:cs typeface="Arial"/>
              </a:defRPr>
            </a:lvl2pPr>
            <a:lvl3pPr marL="1143000" indent="-228600" algn="l" defTabSz="457200" rtl="0" eaLnBrk="1" fontAlgn="base" hangingPunct="1">
              <a:spcBef>
                <a:spcPct val="20000"/>
              </a:spcBef>
              <a:spcAft>
                <a:spcPct val="0"/>
              </a:spcAft>
              <a:buClr>
                <a:srgbClr val="0082CA"/>
              </a:buClr>
              <a:buFont typeface="Arial" panose="020B0604020202020204" pitchFamily="34" charset="0"/>
              <a:buChar char="•"/>
              <a:defRPr sz="1600" kern="1200">
                <a:solidFill>
                  <a:schemeClr val="tx1"/>
                </a:solidFill>
                <a:latin typeface="+mn-lt"/>
                <a:ea typeface="MS PGothic" pitchFamily="34" charset="-128"/>
                <a:cs typeface="Arial"/>
              </a:defRPr>
            </a:lvl3pPr>
            <a:lvl4pPr marL="1600200" indent="-228600" algn="l" defTabSz="457200" rtl="0" eaLnBrk="1" fontAlgn="base" hangingPunct="1">
              <a:spcBef>
                <a:spcPct val="20000"/>
              </a:spcBef>
              <a:spcAft>
                <a:spcPct val="0"/>
              </a:spcAft>
              <a:buClr>
                <a:srgbClr val="0082CA"/>
              </a:buClr>
              <a:buFont typeface="Arial" panose="020B0604020202020204" pitchFamily="34" charset="0"/>
              <a:buChar char="–"/>
              <a:defRPr sz="1400" kern="1200">
                <a:solidFill>
                  <a:schemeClr val="tx1"/>
                </a:solidFill>
                <a:latin typeface="+mn-lt"/>
                <a:ea typeface="MS PGothic" pitchFamily="34" charset="-128"/>
                <a:cs typeface="Arial"/>
              </a:defRPr>
            </a:lvl4pPr>
            <a:lvl5pPr marL="2057400" indent="-228600" algn="l" defTabSz="457200" rtl="0" eaLnBrk="1" fontAlgn="base" hangingPunct="1">
              <a:spcBef>
                <a:spcPct val="20000"/>
              </a:spcBef>
              <a:spcAft>
                <a:spcPct val="0"/>
              </a:spcAft>
              <a:buClr>
                <a:srgbClr val="0082CA"/>
              </a:buClr>
              <a:buFont typeface="Arial" panose="020B0604020202020204" pitchFamily="34" charset="0"/>
              <a:buChar char="»"/>
              <a:defRPr sz="12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fld id="{2230EAEB-BAFB-4DC8-9AF0-87F63C930C21}" type="datetime'C''''''om''m''''''e''r''''c''''''''''ia''''''''''''''''''l'''">
              <a:rPr lang="en-US" altLang="en-US" sz="1600">
                <a:latin typeface="Arial" panose="020B0604020202020204" pitchFamily="34" charset="0"/>
                <a:cs typeface="+mn-cs"/>
              </a:rPr>
              <a:pPr marL="0" indent="0">
                <a:spcBef>
                  <a:spcPct val="0"/>
                </a:spcBef>
                <a:buNone/>
              </a:pPr>
              <a:t>Commercial</a:t>
            </a:fld>
            <a:endParaRPr lang="en-US" altLang="en-US" sz="1600" dirty="0">
              <a:latin typeface="Arial" panose="020B0604020202020204" pitchFamily="34" charset="0"/>
              <a:cs typeface="+mn-cs"/>
            </a:endParaRPr>
          </a:p>
        </p:txBody>
      </p:sp>
      <p:sp>
        <p:nvSpPr>
          <p:cNvPr id="68" name="Text Placeholder 2">
            <a:extLst>
              <a:ext uri="{FF2B5EF4-FFF2-40B4-BE49-F238E27FC236}">
                <a16:creationId xmlns:a16="http://schemas.microsoft.com/office/drawing/2014/main" id="{A53FEEAE-6007-4C7D-BB9C-A1322D07F260}"/>
              </a:ext>
            </a:extLst>
          </p:cNvPr>
          <p:cNvSpPr>
            <a:spLocks noGrp="1"/>
          </p:cNvSpPr>
          <p:nvPr>
            <p:custDataLst>
              <p:tags r:id="rId12"/>
            </p:custDataLst>
          </p:nvPr>
        </p:nvSpPr>
        <p:spPr bwMode="auto">
          <a:xfrm>
            <a:off x="2857500" y="2528888"/>
            <a:ext cx="1851025" cy="244475"/>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82CA"/>
              </a:buClr>
              <a:buFont typeface="Arial" panose="020B0604020202020204" pitchFamily="34" charset="0"/>
              <a:buChar char="•"/>
              <a:defRPr sz="2000" kern="1200">
                <a:solidFill>
                  <a:schemeClr val="tx1"/>
                </a:solidFill>
                <a:latin typeface="+mn-lt"/>
                <a:ea typeface="MS PGothic" pitchFamily="34" charset="-128"/>
                <a:cs typeface="Arial"/>
              </a:defRPr>
            </a:lvl1pPr>
            <a:lvl2pPr marL="742950" indent="-285750" algn="l" defTabSz="457200" rtl="0" eaLnBrk="1" fontAlgn="base" hangingPunct="1">
              <a:spcBef>
                <a:spcPct val="20000"/>
              </a:spcBef>
              <a:spcAft>
                <a:spcPct val="0"/>
              </a:spcAft>
              <a:buClr>
                <a:srgbClr val="0082CA"/>
              </a:buClr>
              <a:buFont typeface="Arial" panose="020B0604020202020204" pitchFamily="34" charset="0"/>
              <a:buChar char="–"/>
              <a:defRPr kern="1200">
                <a:solidFill>
                  <a:schemeClr val="tx1"/>
                </a:solidFill>
                <a:latin typeface="+mn-lt"/>
                <a:ea typeface="MS PGothic" pitchFamily="34" charset="-128"/>
                <a:cs typeface="Arial"/>
              </a:defRPr>
            </a:lvl2pPr>
            <a:lvl3pPr marL="1143000" indent="-228600" algn="l" defTabSz="457200" rtl="0" eaLnBrk="1" fontAlgn="base" hangingPunct="1">
              <a:spcBef>
                <a:spcPct val="20000"/>
              </a:spcBef>
              <a:spcAft>
                <a:spcPct val="0"/>
              </a:spcAft>
              <a:buClr>
                <a:srgbClr val="0082CA"/>
              </a:buClr>
              <a:buFont typeface="Arial" panose="020B0604020202020204" pitchFamily="34" charset="0"/>
              <a:buChar char="•"/>
              <a:defRPr sz="1600" kern="1200">
                <a:solidFill>
                  <a:schemeClr val="tx1"/>
                </a:solidFill>
                <a:latin typeface="+mn-lt"/>
                <a:ea typeface="MS PGothic" pitchFamily="34" charset="-128"/>
                <a:cs typeface="Arial"/>
              </a:defRPr>
            </a:lvl3pPr>
            <a:lvl4pPr marL="1600200" indent="-228600" algn="l" defTabSz="457200" rtl="0" eaLnBrk="1" fontAlgn="base" hangingPunct="1">
              <a:spcBef>
                <a:spcPct val="20000"/>
              </a:spcBef>
              <a:spcAft>
                <a:spcPct val="0"/>
              </a:spcAft>
              <a:buClr>
                <a:srgbClr val="0082CA"/>
              </a:buClr>
              <a:buFont typeface="Arial" panose="020B0604020202020204" pitchFamily="34" charset="0"/>
              <a:buChar char="–"/>
              <a:defRPr sz="1400" kern="1200">
                <a:solidFill>
                  <a:schemeClr val="tx1"/>
                </a:solidFill>
                <a:latin typeface="+mn-lt"/>
                <a:ea typeface="MS PGothic" pitchFamily="34" charset="-128"/>
                <a:cs typeface="Arial"/>
              </a:defRPr>
            </a:lvl4pPr>
            <a:lvl5pPr marL="2057400" indent="-228600" algn="l" defTabSz="457200" rtl="0" eaLnBrk="1" fontAlgn="base" hangingPunct="1">
              <a:spcBef>
                <a:spcPct val="20000"/>
              </a:spcBef>
              <a:spcAft>
                <a:spcPct val="0"/>
              </a:spcAft>
              <a:buClr>
                <a:srgbClr val="0082CA"/>
              </a:buClr>
              <a:buFont typeface="Arial" panose="020B0604020202020204" pitchFamily="34" charset="0"/>
              <a:buChar char="»"/>
              <a:defRPr sz="12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fld id="{A7D85FFF-AB9B-4CD1-BD61-1F1013E4738A}" type="datetime'''Med''i''ca''re'' ''''''''Adva''''n''''''''''tag''''e'''">
              <a:rPr lang="en-US" altLang="en-US" sz="1600" smtClean="0">
                <a:cs typeface="+mn-cs"/>
              </a:rPr>
              <a:pPr/>
              <a:t>Medicare Advantage</a:t>
            </a:fld>
            <a:endParaRPr lang="en-US" altLang="en-US" sz="1600" dirty="0">
              <a:cs typeface="+mn-cs"/>
            </a:endParaRPr>
          </a:p>
        </p:txBody>
      </p:sp>
      <p:sp>
        <p:nvSpPr>
          <p:cNvPr id="63" name="Text Placeholder 2">
            <a:extLst>
              <a:ext uri="{FF2B5EF4-FFF2-40B4-BE49-F238E27FC236}">
                <a16:creationId xmlns:a16="http://schemas.microsoft.com/office/drawing/2014/main" id="{051AA269-F406-4601-AE75-418ABB5DBACE}"/>
              </a:ext>
            </a:extLst>
          </p:cNvPr>
          <p:cNvSpPr>
            <a:spLocks noGrp="1"/>
          </p:cNvSpPr>
          <p:nvPr>
            <p:custDataLst>
              <p:tags r:id="rId13"/>
            </p:custDataLst>
          </p:nvPr>
        </p:nvSpPr>
        <p:spPr bwMode="auto">
          <a:xfrm>
            <a:off x="5146675" y="2233613"/>
            <a:ext cx="811213" cy="244475"/>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82CA"/>
              </a:buClr>
              <a:buFont typeface="Arial" panose="020B0604020202020204" pitchFamily="34" charset="0"/>
              <a:buChar char="•"/>
              <a:defRPr sz="2000" kern="1200">
                <a:solidFill>
                  <a:schemeClr val="tx1"/>
                </a:solidFill>
                <a:latin typeface="+mn-lt"/>
                <a:ea typeface="MS PGothic" pitchFamily="34" charset="-128"/>
                <a:cs typeface="Arial"/>
              </a:defRPr>
            </a:lvl1pPr>
            <a:lvl2pPr marL="742950" indent="-285750" algn="l" defTabSz="457200" rtl="0" eaLnBrk="1" fontAlgn="base" hangingPunct="1">
              <a:spcBef>
                <a:spcPct val="20000"/>
              </a:spcBef>
              <a:spcAft>
                <a:spcPct val="0"/>
              </a:spcAft>
              <a:buClr>
                <a:srgbClr val="0082CA"/>
              </a:buClr>
              <a:buFont typeface="Arial" panose="020B0604020202020204" pitchFamily="34" charset="0"/>
              <a:buChar char="–"/>
              <a:defRPr kern="1200">
                <a:solidFill>
                  <a:schemeClr val="tx1"/>
                </a:solidFill>
                <a:latin typeface="+mn-lt"/>
                <a:ea typeface="MS PGothic" pitchFamily="34" charset="-128"/>
                <a:cs typeface="Arial"/>
              </a:defRPr>
            </a:lvl2pPr>
            <a:lvl3pPr marL="1143000" indent="-228600" algn="l" defTabSz="457200" rtl="0" eaLnBrk="1" fontAlgn="base" hangingPunct="1">
              <a:spcBef>
                <a:spcPct val="20000"/>
              </a:spcBef>
              <a:spcAft>
                <a:spcPct val="0"/>
              </a:spcAft>
              <a:buClr>
                <a:srgbClr val="0082CA"/>
              </a:buClr>
              <a:buFont typeface="Arial" panose="020B0604020202020204" pitchFamily="34" charset="0"/>
              <a:buChar char="•"/>
              <a:defRPr sz="1600" kern="1200">
                <a:solidFill>
                  <a:schemeClr val="tx1"/>
                </a:solidFill>
                <a:latin typeface="+mn-lt"/>
                <a:ea typeface="MS PGothic" pitchFamily="34" charset="-128"/>
                <a:cs typeface="Arial"/>
              </a:defRPr>
            </a:lvl3pPr>
            <a:lvl4pPr marL="1600200" indent="-228600" algn="l" defTabSz="457200" rtl="0" eaLnBrk="1" fontAlgn="base" hangingPunct="1">
              <a:spcBef>
                <a:spcPct val="20000"/>
              </a:spcBef>
              <a:spcAft>
                <a:spcPct val="0"/>
              </a:spcAft>
              <a:buClr>
                <a:srgbClr val="0082CA"/>
              </a:buClr>
              <a:buFont typeface="Arial" panose="020B0604020202020204" pitchFamily="34" charset="0"/>
              <a:buChar char="–"/>
              <a:defRPr sz="1400" kern="1200">
                <a:solidFill>
                  <a:schemeClr val="tx1"/>
                </a:solidFill>
                <a:latin typeface="+mn-lt"/>
                <a:ea typeface="MS PGothic" pitchFamily="34" charset="-128"/>
                <a:cs typeface="Arial"/>
              </a:defRPr>
            </a:lvl4pPr>
            <a:lvl5pPr marL="2057400" indent="-228600" algn="l" defTabSz="457200" rtl="0" eaLnBrk="1" fontAlgn="base" hangingPunct="1">
              <a:spcBef>
                <a:spcPct val="20000"/>
              </a:spcBef>
              <a:spcAft>
                <a:spcPct val="0"/>
              </a:spcAft>
              <a:buClr>
                <a:srgbClr val="0082CA"/>
              </a:buClr>
              <a:buFont typeface="Arial" panose="020B0604020202020204" pitchFamily="34" charset="0"/>
              <a:buChar char="»"/>
              <a:defRPr sz="12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fld id="{D3BFD404-AD67-4E6B-AF3A-463549D91411}" type="datetime'''''''''M''ed''''''''''''''''i''c''''''a''''''i''d'">
              <a:rPr lang="en-US" altLang="en-US" sz="1600">
                <a:latin typeface="Arial" panose="020B0604020202020204" pitchFamily="34" charset="0"/>
                <a:cs typeface="+mn-cs"/>
              </a:rPr>
              <a:pPr marL="0" indent="0">
                <a:spcBef>
                  <a:spcPct val="0"/>
                </a:spcBef>
                <a:buNone/>
              </a:pPr>
              <a:t>Medicaid</a:t>
            </a:fld>
            <a:endParaRPr lang="en-US" altLang="en-US" sz="1600" dirty="0">
              <a:latin typeface="Arial" panose="020B0604020202020204" pitchFamily="34" charset="0"/>
              <a:cs typeface="+mn-cs"/>
            </a:endParaRPr>
          </a:p>
        </p:txBody>
      </p:sp>
      <p:sp>
        <p:nvSpPr>
          <p:cNvPr id="65" name="Text Placeholder 2">
            <a:extLst>
              <a:ext uri="{FF2B5EF4-FFF2-40B4-BE49-F238E27FC236}">
                <a16:creationId xmlns:a16="http://schemas.microsoft.com/office/drawing/2014/main" id="{C6319AE2-4EA1-4F25-8F79-004D69FD6195}"/>
              </a:ext>
            </a:extLst>
          </p:cNvPr>
          <p:cNvSpPr>
            <a:spLocks noGrp="1"/>
          </p:cNvSpPr>
          <p:nvPr>
            <p:custDataLst>
              <p:tags r:id="rId14"/>
            </p:custDataLst>
          </p:nvPr>
        </p:nvSpPr>
        <p:spPr bwMode="auto">
          <a:xfrm>
            <a:off x="5146675" y="2528888"/>
            <a:ext cx="946150" cy="244475"/>
          </a:xfrm>
          <a:prstGeom prst="rect">
            <a:avLst/>
          </a:prstGeom>
          <a:noFill/>
          <a:ln>
            <a:noFill/>
          </a:ln>
          <a:effectLst/>
          <a:extLst>
            <a:ext uri="{909E8E84-426E-40DD-AFC4-6F175D3DCCD1}">
              <a14:hiddenFill xmlns:a14="http://schemas.microsoft.com/office/drawing/2010/main">
                <a:solidFill>
                  <a:scrgbClr r="0" g="0" b="0"/>
                </a:solidFill>
              </a14:hiddenFill>
            </a:ex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82CA"/>
              </a:buClr>
              <a:buFont typeface="Arial" panose="020B0604020202020204" pitchFamily="34" charset="0"/>
              <a:buChar char="•"/>
              <a:defRPr sz="2000" kern="1200">
                <a:solidFill>
                  <a:schemeClr val="tx1"/>
                </a:solidFill>
                <a:latin typeface="+mn-lt"/>
                <a:ea typeface="MS PGothic" pitchFamily="34" charset="-128"/>
                <a:cs typeface="Arial"/>
              </a:defRPr>
            </a:lvl1pPr>
            <a:lvl2pPr marL="742950" indent="-285750" algn="l" defTabSz="457200" rtl="0" eaLnBrk="1" fontAlgn="base" hangingPunct="1">
              <a:spcBef>
                <a:spcPct val="20000"/>
              </a:spcBef>
              <a:spcAft>
                <a:spcPct val="0"/>
              </a:spcAft>
              <a:buClr>
                <a:srgbClr val="0082CA"/>
              </a:buClr>
              <a:buFont typeface="Arial" panose="020B0604020202020204" pitchFamily="34" charset="0"/>
              <a:buChar char="–"/>
              <a:defRPr kern="1200">
                <a:solidFill>
                  <a:schemeClr val="tx1"/>
                </a:solidFill>
                <a:latin typeface="+mn-lt"/>
                <a:ea typeface="MS PGothic" pitchFamily="34" charset="-128"/>
                <a:cs typeface="Arial"/>
              </a:defRPr>
            </a:lvl2pPr>
            <a:lvl3pPr marL="1143000" indent="-228600" algn="l" defTabSz="457200" rtl="0" eaLnBrk="1" fontAlgn="base" hangingPunct="1">
              <a:spcBef>
                <a:spcPct val="20000"/>
              </a:spcBef>
              <a:spcAft>
                <a:spcPct val="0"/>
              </a:spcAft>
              <a:buClr>
                <a:srgbClr val="0082CA"/>
              </a:buClr>
              <a:buFont typeface="Arial" panose="020B0604020202020204" pitchFamily="34" charset="0"/>
              <a:buChar char="•"/>
              <a:defRPr sz="1600" kern="1200">
                <a:solidFill>
                  <a:schemeClr val="tx1"/>
                </a:solidFill>
                <a:latin typeface="+mn-lt"/>
                <a:ea typeface="MS PGothic" pitchFamily="34" charset="-128"/>
                <a:cs typeface="Arial"/>
              </a:defRPr>
            </a:lvl3pPr>
            <a:lvl4pPr marL="1600200" indent="-228600" algn="l" defTabSz="457200" rtl="0" eaLnBrk="1" fontAlgn="base" hangingPunct="1">
              <a:spcBef>
                <a:spcPct val="20000"/>
              </a:spcBef>
              <a:spcAft>
                <a:spcPct val="0"/>
              </a:spcAft>
              <a:buClr>
                <a:srgbClr val="0082CA"/>
              </a:buClr>
              <a:buFont typeface="Arial" panose="020B0604020202020204" pitchFamily="34" charset="0"/>
              <a:buChar char="–"/>
              <a:defRPr sz="1400" kern="1200">
                <a:solidFill>
                  <a:schemeClr val="tx1"/>
                </a:solidFill>
                <a:latin typeface="+mn-lt"/>
                <a:ea typeface="MS PGothic" pitchFamily="34" charset="-128"/>
                <a:cs typeface="Arial"/>
              </a:defRPr>
            </a:lvl4pPr>
            <a:lvl5pPr marL="2057400" indent="-228600" algn="l" defTabSz="457200" rtl="0" eaLnBrk="1" fontAlgn="base" hangingPunct="1">
              <a:spcBef>
                <a:spcPct val="20000"/>
              </a:spcBef>
              <a:spcAft>
                <a:spcPct val="0"/>
              </a:spcAft>
              <a:buClr>
                <a:srgbClr val="0082CA"/>
              </a:buClr>
              <a:buFont typeface="Arial" panose="020B0604020202020204" pitchFamily="34" charset="0"/>
              <a:buChar char="»"/>
              <a:defRPr sz="1200" kern="1200">
                <a:solidFill>
                  <a:schemeClr val="tx1"/>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fld id="{55B051B8-5EC4-44F3-9026-F151AF2898E0}" type="datetime'''''D''''iv''''''e''''''''''''''r''''''''''s''i''f''''i''''ed'">
              <a:rPr lang="en-US" altLang="en-US" sz="1600" smtClean="0">
                <a:latin typeface="Arial" panose="020B0604020202020204" pitchFamily="34" charset="0"/>
                <a:cs typeface="+mn-cs"/>
              </a:rPr>
              <a:pPr marL="0" indent="0">
                <a:spcBef>
                  <a:spcPct val="0"/>
                </a:spcBef>
                <a:buNone/>
              </a:pPr>
              <a:t>Diversified</a:t>
            </a:fld>
            <a:endParaRPr lang="en-US" altLang="en-US" sz="1600" dirty="0">
              <a:latin typeface="Arial" panose="020B0604020202020204" pitchFamily="34" charset="0"/>
              <a:cs typeface="+mn-cs"/>
            </a:endParaRPr>
          </a:p>
        </p:txBody>
      </p:sp>
      <p:graphicFrame>
        <p:nvGraphicFramePr>
          <p:cNvPr id="40" name="Chart 39">
            <a:extLst>
              <a:ext uri="{FF2B5EF4-FFF2-40B4-BE49-F238E27FC236}">
                <a16:creationId xmlns:a16="http://schemas.microsoft.com/office/drawing/2014/main" id="{9F680B64-2DB3-B803-F97B-A839BC5C78AC}"/>
              </a:ext>
            </a:extLst>
          </p:cNvPr>
          <p:cNvGraphicFramePr/>
          <p:nvPr>
            <p:custDataLst>
              <p:tags r:id="rId15"/>
            </p:custDataLst>
            <p:extLst>
              <p:ext uri="{D42A27DB-BD31-4B8C-83A1-F6EECF244321}">
                <p14:modId xmlns:p14="http://schemas.microsoft.com/office/powerpoint/2010/main" val="924803486"/>
              </p:ext>
            </p:extLst>
          </p:nvPr>
        </p:nvGraphicFramePr>
        <p:xfrm>
          <a:off x="960438" y="3568700"/>
          <a:ext cx="1584325" cy="1584325"/>
        </p:xfrm>
        <a:graphic>
          <a:graphicData uri="http://schemas.openxmlformats.org/drawingml/2006/chart">
            <c:chart xmlns:c="http://schemas.openxmlformats.org/drawingml/2006/chart" xmlns:r="http://schemas.openxmlformats.org/officeDocument/2006/relationships" r:id="rId25"/>
          </a:graphicData>
        </a:graphic>
      </p:graphicFrame>
      <p:sp>
        <p:nvSpPr>
          <p:cNvPr id="139" name="Text Placeholder 4">
            <a:extLst>
              <a:ext uri="{FF2B5EF4-FFF2-40B4-BE49-F238E27FC236}">
                <a16:creationId xmlns:a16="http://schemas.microsoft.com/office/drawing/2014/main" id="{ED405ADA-4534-495E-A4D4-415E28599A80}"/>
              </a:ext>
            </a:extLst>
          </p:cNvPr>
          <p:cNvSpPr>
            <a:spLocks noGrp="1"/>
          </p:cNvSpPr>
          <p:nvPr>
            <p:custDataLst>
              <p:tags r:id="rId16"/>
            </p:custDataLst>
          </p:nvPr>
        </p:nvSpPr>
        <p:spPr bwMode="gray">
          <a:xfrm>
            <a:off x="1816100" y="4732338"/>
            <a:ext cx="282575" cy="244475"/>
          </a:xfrm>
          <a:prstGeom prst="rect">
            <a:avLst/>
          </a:prstGeom>
          <a:solidFill>
            <a:schemeClr val="accent1"/>
          </a:solidFill>
          <a:ln>
            <a:noFill/>
          </a:ln>
          <a:effectLst/>
        </p:spPr>
        <p:txBody>
          <a:bodyPr vert="horz" wrap="none" lIns="28575" tIns="0" rIns="28575"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C6D067C4-3567-46C2-8C59-D6B9891B0970}" type="datetime'''''''''''''''''''''''''''1''''4'''">
              <a:rPr lang="en-US" altLang="en-US" b="1">
                <a:solidFill>
                  <a:schemeClr val="tx2"/>
                </a:solidFill>
                <a:latin typeface="Arial" panose="020B0604020202020204" pitchFamily="34" charset="0"/>
                <a:ea typeface="MS PGothic" panose="020B0600070205080204" pitchFamily="34" charset="-128"/>
                <a:cs typeface="+mn-cs"/>
              </a:rPr>
              <a:pPr/>
              <a:t>14</a:t>
            </a:fld>
            <a:endParaRPr lang="en-US" b="1" dirty="0">
              <a:solidFill>
                <a:schemeClr val="tx2"/>
              </a:solidFill>
              <a:latin typeface="Arial" panose="020B0604020202020204" pitchFamily="34" charset="0"/>
              <a:ea typeface="MS PGothic" panose="020B0600070205080204" pitchFamily="34" charset="-128"/>
              <a:cs typeface="+mn-cs"/>
            </a:endParaRPr>
          </a:p>
        </p:txBody>
      </p:sp>
      <p:sp>
        <p:nvSpPr>
          <p:cNvPr id="138" name="Text Placeholder 2">
            <a:extLst>
              <a:ext uri="{FF2B5EF4-FFF2-40B4-BE49-F238E27FC236}">
                <a16:creationId xmlns:a16="http://schemas.microsoft.com/office/drawing/2014/main" id="{F8EFA051-A29C-4CE8-B8FD-C63C88B36AF5}"/>
              </a:ext>
            </a:extLst>
          </p:cNvPr>
          <p:cNvSpPr>
            <a:spLocks noGrp="1"/>
          </p:cNvSpPr>
          <p:nvPr>
            <p:custDataLst>
              <p:tags r:id="rId17"/>
            </p:custDataLst>
          </p:nvPr>
        </p:nvSpPr>
        <p:spPr bwMode="gray">
          <a:xfrm>
            <a:off x="1357313" y="3773488"/>
            <a:ext cx="169863" cy="244475"/>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28575" tIns="0" rIns="28575"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1F497D"/>
                </a:solidFill>
                <a:latin typeface="Arial"/>
                <a:ea typeface="MS PGothic" panose="020B0600070205080204" pitchFamily="34" charset="-128"/>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1F497D"/>
                </a:solidFill>
                <a:latin typeface="Arial"/>
                <a:ea typeface="MS PGothic" panose="020B0600070205080204" pitchFamily="34" charset="-128"/>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1F497D"/>
                </a:solidFill>
                <a:latin typeface="Arial"/>
                <a:ea typeface="MS PGothic" panose="020B0600070205080204" pitchFamily="34" charset="-128"/>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1F497D"/>
                </a:solidFill>
                <a:latin typeface="Arial"/>
                <a:ea typeface="MS PGothic" panose="020B0600070205080204" pitchFamily="34" charset="-128"/>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1000" kern="1200">
                <a:solidFill>
                  <a:srgbClr val="1F497D"/>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F936E57E-29F8-4E24-A884-965EC5A6EAEE}" type="datetime'''''''''''1'''''''''''''''">
              <a:rPr lang="en-US" altLang="en-US" sz="1600" b="1">
                <a:solidFill>
                  <a:schemeClr val="tx1"/>
                </a:solidFill>
                <a:cs typeface="+mn-cs"/>
              </a:rPr>
              <a:pPr marL="0" indent="0" algn="ctr">
                <a:spcBef>
                  <a:spcPct val="0"/>
                </a:spcBef>
                <a:buNone/>
              </a:pPr>
              <a:t>1</a:t>
            </a:fld>
            <a:endParaRPr lang="en-US" altLang="en-US" sz="1600" b="1" dirty="0">
              <a:solidFill>
                <a:schemeClr val="tx1"/>
              </a:solidFill>
              <a:latin typeface="Arial" panose="020B0604020202020204" pitchFamily="34" charset="0"/>
              <a:cs typeface="+mn-cs"/>
            </a:endParaRPr>
          </a:p>
        </p:txBody>
      </p:sp>
      <p:sp>
        <p:nvSpPr>
          <p:cNvPr id="70" name="Text Placeholder 4">
            <a:extLst>
              <a:ext uri="{FF2B5EF4-FFF2-40B4-BE49-F238E27FC236}">
                <a16:creationId xmlns:a16="http://schemas.microsoft.com/office/drawing/2014/main" id="{979C2E61-EED3-48D2-AD36-2CD26F054FD5}"/>
              </a:ext>
            </a:extLst>
          </p:cNvPr>
          <p:cNvSpPr>
            <a:spLocks noGrp="1"/>
          </p:cNvSpPr>
          <p:nvPr>
            <p:custDataLst>
              <p:tags r:id="rId18"/>
            </p:custDataLst>
          </p:nvPr>
        </p:nvSpPr>
        <p:spPr bwMode="gray">
          <a:xfrm>
            <a:off x="1558925" y="3689350"/>
            <a:ext cx="1698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49920B7E-5463-4DCD-A352-5098248B077A}" type="datetime'''''''''''''''''''''''1'''''''">
              <a:rPr lang="en-US" altLang="en-US" b="1">
                <a:solidFill>
                  <a:schemeClr val="tx2"/>
                </a:solidFill>
                <a:latin typeface="Arial" panose="020B0604020202020204" pitchFamily="34" charset="0"/>
                <a:ea typeface="MS PGothic" panose="020B0600070205080204" pitchFamily="34" charset="-128"/>
                <a:cs typeface="+mn-cs"/>
              </a:rPr>
              <a:pPr/>
              <a:t>1</a:t>
            </a:fld>
            <a:endParaRPr lang="en-US" b="1" dirty="0">
              <a:solidFill>
                <a:schemeClr val="tx2"/>
              </a:solidFill>
              <a:latin typeface="Arial" panose="020B0604020202020204" pitchFamily="34" charset="0"/>
              <a:ea typeface="MS PGothic" panose="020B0600070205080204" pitchFamily="34" charset="-128"/>
              <a:cs typeface="+mn-cs"/>
            </a:endParaRPr>
          </a:p>
        </p:txBody>
      </p:sp>
      <p:cxnSp>
        <p:nvCxnSpPr>
          <p:cNvPr id="57" name="LineBasicStrong 102">
            <a:extLst>
              <a:ext uri="{FF2B5EF4-FFF2-40B4-BE49-F238E27FC236}">
                <a16:creationId xmlns:a16="http://schemas.microsoft.com/office/drawing/2014/main" id="{C6CC9154-A5BB-496F-B587-71C5D66AE8BE}"/>
              </a:ext>
            </a:extLst>
          </p:cNvPr>
          <p:cNvCxnSpPr>
            <a:cxnSpLocks/>
          </p:cNvCxnSpPr>
          <p:nvPr>
            <p:custDataLst>
              <p:tags r:id="rId19"/>
            </p:custDataLst>
          </p:nvPr>
        </p:nvCxnSpPr>
        <p:spPr>
          <a:xfrm flipV="1">
            <a:off x="6425731" y="1352257"/>
            <a:ext cx="0" cy="4840067"/>
          </a:xfrm>
          <a:prstGeom prst="straightConnector1">
            <a:avLst/>
          </a:prstGeom>
          <a:ln w="3175" cap="flat">
            <a:solidFill>
              <a:schemeClr val="tx1"/>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FD181DD-2CD2-4908-9690-FD82293854B6}"/>
              </a:ext>
            </a:extLst>
          </p:cNvPr>
          <p:cNvSpPr txBox="1"/>
          <p:nvPr/>
        </p:nvSpPr>
        <p:spPr>
          <a:xfrm>
            <a:off x="546679" y="1401902"/>
            <a:ext cx="530221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b="1" dirty="0">
                <a:solidFill>
                  <a:schemeClr val="accent3"/>
                </a:solidFill>
              </a:rPr>
              <a:t>We have grown and diversified our business to a broad set of stakeholders</a:t>
            </a:r>
          </a:p>
        </p:txBody>
      </p:sp>
      <p:sp>
        <p:nvSpPr>
          <p:cNvPr id="56" name="TextBox 55">
            <a:extLst>
              <a:ext uri="{FF2B5EF4-FFF2-40B4-BE49-F238E27FC236}">
                <a16:creationId xmlns:a16="http://schemas.microsoft.com/office/drawing/2014/main" id="{EAFD05F3-6C40-48DE-85B8-F83F057E9653}"/>
              </a:ext>
            </a:extLst>
          </p:cNvPr>
          <p:cNvSpPr txBox="1"/>
          <p:nvPr/>
        </p:nvSpPr>
        <p:spPr>
          <a:xfrm>
            <a:off x="6715126" y="1401902"/>
            <a:ext cx="506862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b="1" dirty="0">
                <a:solidFill>
                  <a:schemeClr val="accent3"/>
                </a:solidFill>
              </a:rPr>
              <a:t>We improve the lives of members through a holistic approach to health</a:t>
            </a:r>
          </a:p>
        </p:txBody>
      </p:sp>
      <p:sp>
        <p:nvSpPr>
          <p:cNvPr id="130" name="TextBox 129">
            <a:extLst>
              <a:ext uri="{FF2B5EF4-FFF2-40B4-BE49-F238E27FC236}">
                <a16:creationId xmlns:a16="http://schemas.microsoft.com/office/drawing/2014/main" id="{763C5EE6-5AE4-4679-A6AF-CE81F13F3247}"/>
              </a:ext>
            </a:extLst>
          </p:cNvPr>
          <p:cNvSpPr txBox="1"/>
          <p:nvPr/>
        </p:nvSpPr>
        <p:spPr>
          <a:xfrm>
            <a:off x="546680" y="2152650"/>
            <a:ext cx="2840954"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spcBef>
                <a:spcPts val="0"/>
              </a:spcBef>
              <a:buNone/>
            </a:pPr>
            <a:r>
              <a:rPr lang="en-US" b="1" dirty="0">
                <a:solidFill>
                  <a:schemeClr val="tx1"/>
                </a:solidFill>
              </a:rPr>
              <a:t>Revenue</a:t>
            </a:r>
          </a:p>
          <a:p>
            <a:pPr marL="0" indent="0">
              <a:spcBef>
                <a:spcPts val="0"/>
              </a:spcBef>
              <a:buNone/>
            </a:pPr>
            <a:r>
              <a:rPr lang="en-US" dirty="0">
                <a:solidFill>
                  <a:schemeClr val="bg1">
                    <a:lumMod val="50000"/>
                  </a:schemeClr>
                </a:solidFill>
              </a:rPr>
              <a:t>$ billions</a:t>
            </a:r>
          </a:p>
        </p:txBody>
      </p:sp>
      <p:grpSp>
        <p:nvGrpSpPr>
          <p:cNvPr id="26" name="Group 25">
            <a:extLst>
              <a:ext uri="{FF2B5EF4-FFF2-40B4-BE49-F238E27FC236}">
                <a16:creationId xmlns:a16="http://schemas.microsoft.com/office/drawing/2014/main" id="{EEE6D8A3-A577-8A82-CAAC-1D92B3697AE2}"/>
              </a:ext>
            </a:extLst>
          </p:cNvPr>
          <p:cNvGrpSpPr/>
          <p:nvPr/>
        </p:nvGrpSpPr>
        <p:grpSpPr>
          <a:xfrm>
            <a:off x="6715129" y="5612203"/>
            <a:ext cx="4407490" cy="615553"/>
            <a:chOff x="6715129" y="5557712"/>
            <a:chExt cx="4407490" cy="615553"/>
          </a:xfrm>
        </p:grpSpPr>
        <p:sp>
          <p:nvSpPr>
            <p:cNvPr id="129" name="TextBox 128">
              <a:extLst>
                <a:ext uri="{FF2B5EF4-FFF2-40B4-BE49-F238E27FC236}">
                  <a16:creationId xmlns:a16="http://schemas.microsoft.com/office/drawing/2014/main" id="{EE9D539F-F909-433C-83B0-10EB43131105}"/>
                </a:ext>
              </a:extLst>
            </p:cNvPr>
            <p:cNvSpPr txBox="1"/>
            <p:nvPr/>
          </p:nvSpPr>
          <p:spPr>
            <a:xfrm>
              <a:off x="6715129" y="5557712"/>
              <a:ext cx="25800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1600" dirty="0">
                  <a:solidFill>
                    <a:schemeClr val="tx1"/>
                  </a:solidFill>
                </a:rPr>
                <a:t>Expanding access to digital healthcare</a:t>
              </a:r>
            </a:p>
          </p:txBody>
        </p:sp>
        <p:grpSp>
          <p:nvGrpSpPr>
            <p:cNvPr id="86" name="Group 85">
              <a:extLst>
                <a:ext uri="{FF2B5EF4-FFF2-40B4-BE49-F238E27FC236}">
                  <a16:creationId xmlns:a16="http://schemas.microsoft.com/office/drawing/2014/main" id="{E51962FF-3F40-4EE8-BB6F-DD3369399E80}"/>
                </a:ext>
              </a:extLst>
            </p:cNvPr>
            <p:cNvGrpSpPr/>
            <p:nvPr/>
          </p:nvGrpSpPr>
          <p:grpSpPr>
            <a:xfrm>
              <a:off x="9628132" y="5593146"/>
              <a:ext cx="1494487" cy="544687"/>
              <a:chOff x="7409652" y="2566379"/>
              <a:chExt cx="1356202" cy="494304"/>
            </a:xfrm>
          </p:grpSpPr>
          <p:pic>
            <p:nvPicPr>
              <p:cNvPr id="132" name="Picture 10">
                <a:extLst>
                  <a:ext uri="{FF2B5EF4-FFF2-40B4-BE49-F238E27FC236}">
                    <a16:creationId xmlns:a16="http://schemas.microsoft.com/office/drawing/2014/main" id="{A76FFE84-B41F-4B97-9FEF-99B2D66C1504}"/>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t="30296" b="29457"/>
              <a:stretch/>
            </p:blipFill>
            <p:spPr bwMode="auto">
              <a:xfrm>
                <a:off x="7675634" y="2898416"/>
                <a:ext cx="659720" cy="162267"/>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2" descr="Wellframe - Digital Health Management">
                <a:extLst>
                  <a:ext uri="{FF2B5EF4-FFF2-40B4-BE49-F238E27FC236}">
                    <a16:creationId xmlns:a16="http://schemas.microsoft.com/office/drawing/2014/main" id="{D3AF4ACB-B874-4F24-8A78-446A634DFFA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09652" y="2566379"/>
                <a:ext cx="811219" cy="214145"/>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5" descr="Maven Clinic Raises $110 Million In Series D Funding Ushering In The  Digital Era For Women's And Family Health">
                <a:extLst>
                  <a:ext uri="{FF2B5EF4-FFF2-40B4-BE49-F238E27FC236}">
                    <a16:creationId xmlns:a16="http://schemas.microsoft.com/office/drawing/2014/main" id="{28D750F1-979A-40DC-A1FF-5E0D730E5B98}"/>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a:stretch/>
            </p:blipFill>
            <p:spPr bwMode="auto">
              <a:xfrm>
                <a:off x="8400445" y="2649027"/>
                <a:ext cx="365409" cy="33147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1" name="TextBox 70">
            <a:extLst>
              <a:ext uri="{FF2B5EF4-FFF2-40B4-BE49-F238E27FC236}">
                <a16:creationId xmlns:a16="http://schemas.microsoft.com/office/drawing/2014/main" id="{CE96486E-793D-4763-A125-16B0787E43DD}"/>
              </a:ext>
            </a:extLst>
          </p:cNvPr>
          <p:cNvSpPr txBox="1"/>
          <p:nvPr/>
        </p:nvSpPr>
        <p:spPr>
          <a:xfrm>
            <a:off x="3565279" y="3063831"/>
            <a:ext cx="1346245" cy="276225"/>
          </a:xfrm>
          <a:prstGeom prst="rect">
            <a:avLst/>
          </a:prstGeom>
          <a:noFill/>
        </p:spPr>
        <p:txBody>
          <a:bodyPr wrap="square" lIns="0" tIns="0" rIns="0" bIns="0" rtlCol="0">
            <a:spAutoFit/>
          </a:bodyPr>
          <a:lstStyle/>
          <a:p>
            <a:pPr algn="ctr">
              <a:buClr>
                <a:schemeClr val="tx1"/>
              </a:buClr>
            </a:pPr>
            <a:r>
              <a:rPr lang="en-US" b="1" dirty="0"/>
              <a:t>2021</a:t>
            </a:r>
            <a:endParaRPr lang="en-US" b="1" i="1" dirty="0"/>
          </a:p>
        </p:txBody>
      </p:sp>
      <p:sp>
        <p:nvSpPr>
          <p:cNvPr id="136" name="TextBox 135">
            <a:extLst>
              <a:ext uri="{FF2B5EF4-FFF2-40B4-BE49-F238E27FC236}">
                <a16:creationId xmlns:a16="http://schemas.microsoft.com/office/drawing/2014/main" id="{0DC5A323-530F-48A6-8F24-098C06E94EAC}"/>
              </a:ext>
            </a:extLst>
          </p:cNvPr>
          <p:cNvSpPr txBox="1"/>
          <p:nvPr/>
        </p:nvSpPr>
        <p:spPr>
          <a:xfrm>
            <a:off x="3591698" y="4105275"/>
            <a:ext cx="1346245" cy="307975"/>
          </a:xfrm>
          <a:prstGeom prst="rect">
            <a:avLst/>
          </a:prstGeom>
          <a:noFill/>
        </p:spPr>
        <p:txBody>
          <a:bodyPr wrap="square" lIns="0" tIns="0" rIns="0" bIns="0" rtlCol="0">
            <a:spAutoFit/>
          </a:bodyPr>
          <a:lstStyle/>
          <a:p>
            <a:pPr algn="ctr">
              <a:buClr>
                <a:schemeClr val="tx1"/>
              </a:buClr>
            </a:pPr>
            <a:r>
              <a:rPr lang="en-US" sz="2000" b="1" i="1" dirty="0">
                <a:solidFill>
                  <a:schemeClr val="accent3"/>
                </a:solidFill>
              </a:rPr>
              <a:t>~$38B</a:t>
            </a:r>
          </a:p>
        </p:txBody>
      </p:sp>
      <p:sp>
        <p:nvSpPr>
          <p:cNvPr id="147" name="TextBox 146">
            <a:extLst>
              <a:ext uri="{FF2B5EF4-FFF2-40B4-BE49-F238E27FC236}">
                <a16:creationId xmlns:a16="http://schemas.microsoft.com/office/drawing/2014/main" id="{3D2A2890-20F0-4195-A09D-616D46F380C2}"/>
              </a:ext>
            </a:extLst>
          </p:cNvPr>
          <p:cNvSpPr txBox="1"/>
          <p:nvPr/>
        </p:nvSpPr>
        <p:spPr>
          <a:xfrm>
            <a:off x="1084648" y="3063831"/>
            <a:ext cx="1346245" cy="276225"/>
          </a:xfrm>
          <a:prstGeom prst="rect">
            <a:avLst/>
          </a:prstGeom>
          <a:noFill/>
        </p:spPr>
        <p:txBody>
          <a:bodyPr wrap="square" lIns="0" tIns="0" rIns="0" bIns="0" rtlCol="0">
            <a:spAutoFit/>
          </a:bodyPr>
          <a:lstStyle/>
          <a:p>
            <a:pPr algn="ctr">
              <a:buClr>
                <a:schemeClr val="tx1"/>
              </a:buClr>
            </a:pPr>
            <a:r>
              <a:rPr lang="en-US" b="1" dirty="0"/>
              <a:t>2006</a:t>
            </a:r>
            <a:endParaRPr lang="en-US" b="1" i="1" dirty="0"/>
          </a:p>
        </p:txBody>
      </p:sp>
      <p:sp>
        <p:nvSpPr>
          <p:cNvPr id="174" name="TextBox 173">
            <a:extLst>
              <a:ext uri="{FF2B5EF4-FFF2-40B4-BE49-F238E27FC236}">
                <a16:creationId xmlns:a16="http://schemas.microsoft.com/office/drawing/2014/main" id="{2014B5CE-C4FE-40FB-A9AA-450F9E3CFB92}"/>
              </a:ext>
            </a:extLst>
          </p:cNvPr>
          <p:cNvSpPr txBox="1"/>
          <p:nvPr/>
        </p:nvSpPr>
        <p:spPr>
          <a:xfrm>
            <a:off x="1049496" y="4105275"/>
            <a:ext cx="1346245" cy="307975"/>
          </a:xfrm>
          <a:prstGeom prst="rect">
            <a:avLst/>
          </a:prstGeom>
          <a:noFill/>
        </p:spPr>
        <p:txBody>
          <a:bodyPr wrap="square" lIns="0" tIns="0" rIns="0" bIns="0" rtlCol="0">
            <a:spAutoFit/>
          </a:bodyPr>
          <a:lstStyle/>
          <a:p>
            <a:pPr algn="ctr">
              <a:buClr>
                <a:schemeClr val="tx1"/>
              </a:buClr>
            </a:pPr>
            <a:r>
              <a:rPr lang="en-US" sz="2000" b="1" i="1" dirty="0">
                <a:solidFill>
                  <a:schemeClr val="accent3"/>
                </a:solidFill>
              </a:rPr>
              <a:t>~$16B</a:t>
            </a:r>
          </a:p>
        </p:txBody>
      </p:sp>
      <p:grpSp>
        <p:nvGrpSpPr>
          <p:cNvPr id="29" name="Group 28">
            <a:extLst>
              <a:ext uri="{FF2B5EF4-FFF2-40B4-BE49-F238E27FC236}">
                <a16:creationId xmlns:a16="http://schemas.microsoft.com/office/drawing/2014/main" id="{A74E608D-397C-CF47-9015-D3C120641475}"/>
              </a:ext>
            </a:extLst>
          </p:cNvPr>
          <p:cNvGrpSpPr/>
          <p:nvPr/>
        </p:nvGrpSpPr>
        <p:grpSpPr>
          <a:xfrm>
            <a:off x="6715128" y="2183409"/>
            <a:ext cx="4501433" cy="861774"/>
            <a:chOff x="6715128" y="2183409"/>
            <a:chExt cx="4501433" cy="861774"/>
          </a:xfrm>
        </p:grpSpPr>
        <p:sp>
          <p:nvSpPr>
            <p:cNvPr id="145" name="TextBox 144">
              <a:extLst>
                <a:ext uri="{FF2B5EF4-FFF2-40B4-BE49-F238E27FC236}">
                  <a16:creationId xmlns:a16="http://schemas.microsoft.com/office/drawing/2014/main" id="{03A2EAC5-6FF2-4933-81B3-9839138DDD4F}"/>
                </a:ext>
              </a:extLst>
            </p:cNvPr>
            <p:cNvSpPr txBox="1"/>
            <p:nvPr/>
          </p:nvSpPr>
          <p:spPr>
            <a:xfrm>
              <a:off x="6715128" y="2183409"/>
              <a:ext cx="25800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1600" dirty="0">
                  <a:solidFill>
                    <a:schemeClr val="tx1"/>
                  </a:solidFill>
                </a:rPr>
                <a:t>Supporting employers and employees across all insurance needs</a:t>
              </a:r>
            </a:p>
          </p:txBody>
        </p:sp>
        <p:grpSp>
          <p:nvGrpSpPr>
            <p:cNvPr id="33" name="Group 32">
              <a:extLst>
                <a:ext uri="{FF2B5EF4-FFF2-40B4-BE49-F238E27FC236}">
                  <a16:creationId xmlns:a16="http://schemas.microsoft.com/office/drawing/2014/main" id="{C551C82C-4BE0-4938-BBDD-02D8F5D67E98}"/>
                </a:ext>
              </a:extLst>
            </p:cNvPr>
            <p:cNvGrpSpPr/>
            <p:nvPr/>
          </p:nvGrpSpPr>
          <p:grpSpPr>
            <a:xfrm>
              <a:off x="9566615" y="2258475"/>
              <a:ext cx="1649946" cy="711641"/>
              <a:chOff x="7481203" y="1792563"/>
              <a:chExt cx="1237419" cy="533730"/>
            </a:xfrm>
          </p:grpSpPr>
          <p:pic>
            <p:nvPicPr>
              <p:cNvPr id="152" name="Picture 40" descr="Directory">
                <a:extLst>
                  <a:ext uri="{FF2B5EF4-FFF2-40B4-BE49-F238E27FC236}">
                    <a16:creationId xmlns:a16="http://schemas.microsoft.com/office/drawing/2014/main" id="{13E1AA62-53E4-483B-91BC-124D2C3843A2}"/>
                  </a:ext>
                </a:extLst>
              </p:cNvPr>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81203" y="1792563"/>
                <a:ext cx="944955" cy="221442"/>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AF Group Acquires DecisionUR Technology Platform to Enhance Care for  Injured Workers">
                <a:extLst>
                  <a:ext uri="{FF2B5EF4-FFF2-40B4-BE49-F238E27FC236}">
                    <a16:creationId xmlns:a16="http://schemas.microsoft.com/office/drawing/2014/main" id="{465FEB58-1168-4BAA-8E1F-B194C2FD4FC4}"/>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a:stretch/>
            </p:blipFill>
            <p:spPr bwMode="auto">
              <a:xfrm>
                <a:off x="7713048" y="2078418"/>
                <a:ext cx="1005574" cy="24787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7" name="Group 26">
            <a:extLst>
              <a:ext uri="{FF2B5EF4-FFF2-40B4-BE49-F238E27FC236}">
                <a16:creationId xmlns:a16="http://schemas.microsoft.com/office/drawing/2014/main" id="{A7DD3303-D0DA-EEAC-73F0-9C172821D9CD}"/>
              </a:ext>
            </a:extLst>
          </p:cNvPr>
          <p:cNvGrpSpPr/>
          <p:nvPr/>
        </p:nvGrpSpPr>
        <p:grpSpPr>
          <a:xfrm>
            <a:off x="6715128" y="4621161"/>
            <a:ext cx="4206156" cy="633939"/>
            <a:chOff x="6715128" y="4608452"/>
            <a:chExt cx="4206156" cy="633939"/>
          </a:xfrm>
        </p:grpSpPr>
        <p:sp>
          <p:nvSpPr>
            <p:cNvPr id="156" name="TextBox 155">
              <a:extLst>
                <a:ext uri="{FF2B5EF4-FFF2-40B4-BE49-F238E27FC236}">
                  <a16:creationId xmlns:a16="http://schemas.microsoft.com/office/drawing/2014/main" id="{F2D4E0E2-5C21-4E6C-99F2-035FA2289F33}"/>
                </a:ext>
              </a:extLst>
            </p:cNvPr>
            <p:cNvSpPr txBox="1"/>
            <p:nvPr/>
          </p:nvSpPr>
          <p:spPr>
            <a:xfrm>
              <a:off x="6715128" y="4617644"/>
              <a:ext cx="25807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1600" dirty="0">
                  <a:solidFill>
                    <a:schemeClr val="tx1"/>
                  </a:solidFill>
                </a:rPr>
                <a:t>Supporting the needs of low-income Michiganders</a:t>
              </a:r>
            </a:p>
          </p:txBody>
        </p:sp>
        <p:pic>
          <p:nvPicPr>
            <p:cNvPr id="9268" name="Picture 52" descr="Home">
              <a:extLst>
                <a:ext uri="{FF2B5EF4-FFF2-40B4-BE49-F238E27FC236}">
                  <a16:creationId xmlns:a16="http://schemas.microsoft.com/office/drawing/2014/main" id="{7061F2F3-7368-4CDD-BECB-07C78260B2A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008861" y="4608452"/>
              <a:ext cx="912423" cy="6339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062A5055-88D2-1882-CD82-F94766B612ED}"/>
              </a:ext>
            </a:extLst>
          </p:cNvPr>
          <p:cNvGrpSpPr/>
          <p:nvPr/>
        </p:nvGrpSpPr>
        <p:grpSpPr>
          <a:xfrm>
            <a:off x="6715128" y="3402285"/>
            <a:ext cx="4595668" cy="861774"/>
            <a:chOff x="6715128" y="3410802"/>
            <a:chExt cx="4595668" cy="861774"/>
          </a:xfrm>
        </p:grpSpPr>
        <p:sp>
          <p:nvSpPr>
            <p:cNvPr id="125" name="TextBox 124">
              <a:extLst>
                <a:ext uri="{FF2B5EF4-FFF2-40B4-BE49-F238E27FC236}">
                  <a16:creationId xmlns:a16="http://schemas.microsoft.com/office/drawing/2014/main" id="{FCDBD9BF-04B7-4356-9200-C0770CA08C90}"/>
                </a:ext>
              </a:extLst>
            </p:cNvPr>
            <p:cNvSpPr txBox="1"/>
            <p:nvPr/>
          </p:nvSpPr>
          <p:spPr>
            <a:xfrm>
              <a:off x="6715128" y="3410802"/>
              <a:ext cx="25800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1600" dirty="0">
                  <a:solidFill>
                    <a:schemeClr val="tx1"/>
                  </a:solidFill>
                </a:rPr>
                <a:t>Accelerating access to high-quality, high-value care for seniors</a:t>
              </a:r>
            </a:p>
          </p:txBody>
        </p:sp>
        <p:grpSp>
          <p:nvGrpSpPr>
            <p:cNvPr id="3" name="Group 2">
              <a:extLst>
                <a:ext uri="{FF2B5EF4-FFF2-40B4-BE49-F238E27FC236}">
                  <a16:creationId xmlns:a16="http://schemas.microsoft.com/office/drawing/2014/main" id="{A246FEEA-77F8-4BAB-9196-732495A650E7}"/>
                </a:ext>
              </a:extLst>
            </p:cNvPr>
            <p:cNvGrpSpPr/>
            <p:nvPr/>
          </p:nvGrpSpPr>
          <p:grpSpPr>
            <a:xfrm>
              <a:off x="9807716" y="3421578"/>
              <a:ext cx="1503080" cy="840222"/>
              <a:chOff x="7662023" y="2486926"/>
              <a:chExt cx="1127273" cy="630166"/>
            </a:xfrm>
          </p:grpSpPr>
          <p:pic>
            <p:nvPicPr>
              <p:cNvPr id="126" name="Picture 4" descr="Member Home Care Program">
                <a:extLst>
                  <a:ext uri="{FF2B5EF4-FFF2-40B4-BE49-F238E27FC236}">
                    <a16:creationId xmlns:a16="http://schemas.microsoft.com/office/drawing/2014/main" id="{CBD61EF0-1EFB-4E2B-A666-E13CA14D410B}"/>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346176" y="2486926"/>
                <a:ext cx="443120" cy="443120"/>
              </a:xfrm>
              <a:prstGeom prst="rect">
                <a:avLst/>
              </a:prstGeom>
              <a:noFill/>
              <a:extLst>
                <a:ext uri="{909E8E84-426E-40DD-AFC4-6F175D3DCCD1}">
                  <a14:hiddenFill xmlns:a14="http://schemas.microsoft.com/office/drawing/2010/main">
                    <a:solidFill>
                      <a:srgbClr val="FFFFFF"/>
                    </a:solidFill>
                  </a14:hiddenFill>
                </a:ext>
              </a:extLst>
            </p:spPr>
          </p:pic>
          <p:pic>
            <p:nvPicPr>
              <p:cNvPr id="40975" name="Picture 15" descr="Dedicated Senior Medical Center and Humana Announce Medicare Network  Agreement for Dedicated's First Four Clinics in Philadelphia | Business Wire">
                <a:extLst>
                  <a:ext uri="{FF2B5EF4-FFF2-40B4-BE49-F238E27FC236}">
                    <a16:creationId xmlns:a16="http://schemas.microsoft.com/office/drawing/2014/main" id="{99EB7ABC-28CD-4929-97B2-907E520071D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713048" y="2942818"/>
                <a:ext cx="888333" cy="174274"/>
              </a:xfrm>
              <a:prstGeom prst="rect">
                <a:avLst/>
              </a:prstGeom>
              <a:noFill/>
              <a:extLst>
                <a:ext uri="{909E8E84-426E-40DD-AFC4-6F175D3DCCD1}">
                  <a14:hiddenFill xmlns:a14="http://schemas.microsoft.com/office/drawing/2010/main">
                    <a:solidFill>
                      <a:srgbClr val="FFFFFF"/>
                    </a:solidFill>
                  </a14:hiddenFill>
                </a:ext>
              </a:extLst>
            </p:spPr>
          </p:pic>
          <p:pic>
            <p:nvPicPr>
              <p:cNvPr id="40977" name="Picture 17" descr="Oak Street Health - Wikipedia">
                <a:extLst>
                  <a:ext uri="{FF2B5EF4-FFF2-40B4-BE49-F238E27FC236}">
                    <a16:creationId xmlns:a16="http://schemas.microsoft.com/office/drawing/2014/main" id="{24BACD41-5BDC-4BDB-A4E5-77FE9E2E1A2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662023" y="2588383"/>
                <a:ext cx="671345" cy="22261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 name="TrackerAlphaBlue 15">
            <a:extLst>
              <a:ext uri="{FF2B5EF4-FFF2-40B4-BE49-F238E27FC236}">
                <a16:creationId xmlns:a16="http://schemas.microsoft.com/office/drawing/2014/main" id="{F108A322-C0E2-C979-3ADD-F4669017F534}"/>
              </a:ext>
            </a:extLst>
          </p:cNvPr>
          <p:cNvSpPr/>
          <p:nvPr>
            <p:custDataLst>
              <p:tags r:id="rId20"/>
            </p:custDataLst>
          </p:nvPr>
        </p:nvSpPr>
        <p:spPr>
          <a:xfrm>
            <a:off x="496400" y="387321"/>
            <a:ext cx="400258" cy="400258"/>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500" b="1" dirty="0">
                <a:solidFill>
                  <a:schemeClr val="bg1"/>
                </a:solidFill>
                <a:latin typeface="+mj-lt"/>
              </a:rPr>
              <a:t>B</a:t>
            </a:r>
          </a:p>
        </p:txBody>
      </p:sp>
      <p:sp>
        <p:nvSpPr>
          <p:cNvPr id="12" name="TextBox 11">
            <a:extLst>
              <a:ext uri="{FF2B5EF4-FFF2-40B4-BE49-F238E27FC236}">
                <a16:creationId xmlns:a16="http://schemas.microsoft.com/office/drawing/2014/main" id="{768B51F3-94DD-0177-68C0-99AA31FB1D33}"/>
              </a:ext>
            </a:extLst>
          </p:cNvPr>
          <p:cNvSpPr txBox="1"/>
          <p:nvPr/>
        </p:nvSpPr>
        <p:spPr>
          <a:xfrm>
            <a:off x="546679" y="5365982"/>
            <a:ext cx="563762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1600" dirty="0">
                <a:solidFill>
                  <a:schemeClr val="tx1"/>
                </a:solidFill>
              </a:rPr>
              <a:t>We participate in all health segments – Commercial, ACA, Medicare Advantage and Medicare Supplemental (including disabled) – and have never exited one</a:t>
            </a:r>
          </a:p>
        </p:txBody>
      </p:sp>
    </p:spTree>
    <p:extLst>
      <p:ext uri="{BB962C8B-B14F-4D97-AF65-F5344CB8AC3E}">
        <p14:creationId xmlns:p14="http://schemas.microsoft.com/office/powerpoint/2010/main" val="217700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B831C12-5047-4D81-8723-ED757FDE8E08}"/>
              </a:ext>
            </a:extLst>
          </p:cNvPr>
          <p:cNvGraphicFramePr>
            <a:graphicFrameLocks noChangeAspect="1"/>
          </p:cNvGraphicFramePr>
          <p:nvPr>
            <p:custDataLst>
              <p:tags r:id="rId1"/>
            </p:custDataLst>
            <p:extLst>
              <p:ext uri="{D42A27DB-BD31-4B8C-83A1-F6EECF244321}">
                <p14:modId xmlns:p14="http://schemas.microsoft.com/office/powerpoint/2010/main" val="69299635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6" name="Object 5" hidden="1">
                        <a:extLst>
                          <a:ext uri="{FF2B5EF4-FFF2-40B4-BE49-F238E27FC236}">
                            <a16:creationId xmlns:a16="http://schemas.microsoft.com/office/drawing/2014/main" id="{1B831C12-5047-4D81-8723-ED757FDE8E08}"/>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86801B-597C-4F8D-BDA4-FAB02E0139DD}"/>
              </a:ext>
            </a:extLst>
          </p:cNvPr>
          <p:cNvSpPr>
            <a:spLocks noGrp="1"/>
          </p:cNvSpPr>
          <p:nvPr>
            <p:ph type="title"/>
          </p:nvPr>
        </p:nvSpPr>
        <p:spPr>
          <a:xfrm>
            <a:off x="554736" y="396030"/>
            <a:ext cx="11082528"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marL="401638"/>
            <a:r>
              <a:rPr lang="en-US" dirty="0"/>
              <a:t>We have a history of actively shaping healthcare in Michigan and across the nation through innovative partnerships with other Blues</a:t>
            </a:r>
          </a:p>
        </p:txBody>
      </p:sp>
      <p:cxnSp>
        <p:nvCxnSpPr>
          <p:cNvPr id="80" name="LineBasicStrong 102">
            <a:extLst>
              <a:ext uri="{FF2B5EF4-FFF2-40B4-BE49-F238E27FC236}">
                <a16:creationId xmlns:a16="http://schemas.microsoft.com/office/drawing/2014/main" id="{AFA19819-977C-4D25-87DB-C7BC4AEB44EC}"/>
              </a:ext>
            </a:extLst>
          </p:cNvPr>
          <p:cNvCxnSpPr>
            <a:cxnSpLocks/>
          </p:cNvCxnSpPr>
          <p:nvPr>
            <p:custDataLst>
              <p:tags r:id="rId2"/>
            </p:custDataLst>
          </p:nvPr>
        </p:nvCxnSpPr>
        <p:spPr>
          <a:xfrm flipV="1">
            <a:off x="6096000" y="1545795"/>
            <a:ext cx="0" cy="4008738"/>
          </a:xfrm>
          <a:prstGeom prst="straightConnector1">
            <a:avLst/>
          </a:prstGeom>
          <a:ln w="3175" cap="flat">
            <a:solidFill>
              <a:schemeClr val="tx1"/>
            </a:solidFill>
            <a:prstDash val="sysDot"/>
            <a:miter lim="800000"/>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EA5FFE6-1AAC-4B0D-946A-C207856AB26A}"/>
              </a:ext>
            </a:extLst>
          </p:cNvPr>
          <p:cNvGrpSpPr/>
          <p:nvPr/>
        </p:nvGrpSpPr>
        <p:grpSpPr>
          <a:xfrm>
            <a:off x="1067882" y="3851150"/>
            <a:ext cx="4954387" cy="1559723"/>
            <a:chOff x="1351508" y="3170454"/>
            <a:chExt cx="3715790" cy="1169792"/>
          </a:xfrm>
        </p:grpSpPr>
        <p:grpSp>
          <p:nvGrpSpPr>
            <p:cNvPr id="77" name="Group 76">
              <a:extLst>
                <a:ext uri="{FF2B5EF4-FFF2-40B4-BE49-F238E27FC236}">
                  <a16:creationId xmlns:a16="http://schemas.microsoft.com/office/drawing/2014/main" id="{5B8ABD50-CACF-4431-8DF4-F12244E9EFEE}"/>
                </a:ext>
              </a:extLst>
            </p:cNvPr>
            <p:cNvGrpSpPr/>
            <p:nvPr/>
          </p:nvGrpSpPr>
          <p:grpSpPr>
            <a:xfrm>
              <a:off x="1351508" y="3426434"/>
              <a:ext cx="1363887" cy="657832"/>
              <a:chOff x="6983623" y="2739228"/>
              <a:chExt cx="1650302" cy="795978"/>
            </a:xfrm>
          </p:grpSpPr>
          <p:pic>
            <p:nvPicPr>
              <p:cNvPr id="12295" name="Picture 7" descr="Amerihealth Caritas Corporate Logo - AmeriHealth Caritas Family of Companies">
                <a:extLst>
                  <a:ext uri="{FF2B5EF4-FFF2-40B4-BE49-F238E27FC236}">
                    <a16:creationId xmlns:a16="http://schemas.microsoft.com/office/drawing/2014/main" id="{7FB5C6A8-188A-468B-A263-8EFDAE3FBF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3623" y="2739228"/>
                <a:ext cx="768508" cy="484188"/>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Home">
                <a:extLst>
                  <a:ext uri="{FF2B5EF4-FFF2-40B4-BE49-F238E27FC236}">
                    <a16:creationId xmlns:a16="http://schemas.microsoft.com/office/drawing/2014/main" id="{4F774C1F-54DD-4FF4-AEBB-4B8D0EF963B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7841340" y="3093108"/>
                <a:ext cx="792585" cy="442098"/>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TextBox 83">
              <a:extLst>
                <a:ext uri="{FF2B5EF4-FFF2-40B4-BE49-F238E27FC236}">
                  <a16:creationId xmlns:a16="http://schemas.microsoft.com/office/drawing/2014/main" id="{AE8EC30D-B40C-4C2D-85CF-C78EADC1BD47}"/>
                </a:ext>
              </a:extLst>
            </p:cNvPr>
            <p:cNvSpPr txBox="1"/>
            <p:nvPr/>
          </p:nvSpPr>
          <p:spPr>
            <a:xfrm>
              <a:off x="2852501" y="3170454"/>
              <a:ext cx="2214797" cy="116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defPPr>
                <a:defRPr lang="en-US"/>
              </a:defPPr>
              <a:lvl1pPr marL="0" lvl="0" indent="0" eaLnBrk="1" hangingPunct="1">
                <a:spcBef>
                  <a:spcPct val="20000"/>
                </a:spcBef>
                <a:buFont typeface="Arial" panose="020B0604020202020204" pitchFamily="34" charset="0"/>
                <a:buNone/>
                <a:defRPr sz="1400" b="1">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US" sz="1867" dirty="0">
                  <a:solidFill>
                    <a:schemeClr val="tx1"/>
                  </a:solidFill>
                </a:rPr>
                <a:t>Serving &gt;5M of the most vulnerable Americans</a:t>
              </a:r>
              <a:r>
                <a:rPr lang="en-US" sz="1867" b="0" dirty="0">
                  <a:solidFill>
                    <a:schemeClr val="tx1"/>
                  </a:solidFill>
                </a:rPr>
                <a:t> on Medicaid with easy-to-understand, easy-to-access care</a:t>
              </a:r>
              <a:endParaRPr lang="en-US" sz="1867" dirty="0">
                <a:solidFill>
                  <a:schemeClr val="tx1"/>
                </a:solidFill>
              </a:endParaRPr>
            </a:p>
          </p:txBody>
        </p:sp>
      </p:grpSp>
      <p:grpSp>
        <p:nvGrpSpPr>
          <p:cNvPr id="7" name="Group 6">
            <a:extLst>
              <a:ext uri="{FF2B5EF4-FFF2-40B4-BE49-F238E27FC236}">
                <a16:creationId xmlns:a16="http://schemas.microsoft.com/office/drawing/2014/main" id="{C15E0D35-8107-483C-A480-CE63C96B30F4}"/>
              </a:ext>
            </a:extLst>
          </p:cNvPr>
          <p:cNvGrpSpPr/>
          <p:nvPr/>
        </p:nvGrpSpPr>
        <p:grpSpPr>
          <a:xfrm>
            <a:off x="6294414" y="3707489"/>
            <a:ext cx="4848611" cy="1847044"/>
            <a:chOff x="5271407" y="2832870"/>
            <a:chExt cx="3636458" cy="1385283"/>
          </a:xfrm>
        </p:grpSpPr>
        <p:pic>
          <p:nvPicPr>
            <p:cNvPr id="73" name="Picture 72">
              <a:extLst>
                <a:ext uri="{FF2B5EF4-FFF2-40B4-BE49-F238E27FC236}">
                  <a16:creationId xmlns:a16="http://schemas.microsoft.com/office/drawing/2014/main" id="{BD7530C9-2766-42FD-B2BC-8D1AA03DA0F1}"/>
                </a:ext>
              </a:extLst>
            </p:cNvPr>
            <p:cNvPicPr>
              <a:picLocks noChangeAspect="1"/>
            </p:cNvPicPr>
            <p:nvPr/>
          </p:nvPicPr>
          <p:blipFill rotWithShape="1">
            <a:blip r:embed="rId9"/>
            <a:srcRect t="37606" b="37606"/>
            <a:stretch/>
          </p:blipFill>
          <p:spPr>
            <a:xfrm>
              <a:off x="5271407" y="3359419"/>
              <a:ext cx="1340072" cy="332187"/>
            </a:xfrm>
            <a:prstGeom prst="rect">
              <a:avLst/>
            </a:prstGeom>
          </p:spPr>
        </p:pic>
        <p:sp>
          <p:nvSpPr>
            <p:cNvPr id="85" name="TextBox 84">
              <a:extLst>
                <a:ext uri="{FF2B5EF4-FFF2-40B4-BE49-F238E27FC236}">
                  <a16:creationId xmlns:a16="http://schemas.microsoft.com/office/drawing/2014/main" id="{E32ADFA7-261F-4F0A-96F8-E288747BEF36}"/>
                </a:ext>
              </a:extLst>
            </p:cNvPr>
            <p:cNvSpPr txBox="1"/>
            <p:nvPr/>
          </p:nvSpPr>
          <p:spPr>
            <a:xfrm>
              <a:off x="6693068" y="2832870"/>
              <a:ext cx="2214797" cy="138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1867" b="1" dirty="0">
                  <a:solidFill>
                    <a:schemeClr val="tx1"/>
                  </a:solidFill>
                </a:rPr>
                <a:t>Creating scaled, high-value services for the Blues </a:t>
              </a:r>
              <a:r>
                <a:rPr lang="en-US" sz="1867" dirty="0">
                  <a:solidFill>
                    <a:schemeClr val="tx1"/>
                  </a:solidFill>
                </a:rPr>
                <a:t>that support meeting members’ needs effectively, efficiently, and seamlessly</a:t>
              </a:r>
              <a:endParaRPr lang="en-US" sz="1867" b="1" dirty="0">
                <a:solidFill>
                  <a:schemeClr val="tx1"/>
                </a:solidFill>
              </a:endParaRPr>
            </a:p>
          </p:txBody>
        </p:sp>
      </p:grpSp>
      <p:grpSp>
        <p:nvGrpSpPr>
          <p:cNvPr id="12" name="Group 11">
            <a:extLst>
              <a:ext uri="{FF2B5EF4-FFF2-40B4-BE49-F238E27FC236}">
                <a16:creationId xmlns:a16="http://schemas.microsoft.com/office/drawing/2014/main" id="{DA3251C3-DB7C-42C3-961C-485E945395F2}"/>
              </a:ext>
            </a:extLst>
          </p:cNvPr>
          <p:cNvGrpSpPr/>
          <p:nvPr/>
        </p:nvGrpSpPr>
        <p:grpSpPr>
          <a:xfrm>
            <a:off x="1048976" y="1568385"/>
            <a:ext cx="10094048" cy="1847236"/>
            <a:chOff x="1337329" y="1228543"/>
            <a:chExt cx="7570536" cy="1385427"/>
          </a:xfrm>
        </p:grpSpPr>
        <p:grpSp>
          <p:nvGrpSpPr>
            <p:cNvPr id="76" name="Group 75">
              <a:extLst>
                <a:ext uri="{FF2B5EF4-FFF2-40B4-BE49-F238E27FC236}">
                  <a16:creationId xmlns:a16="http://schemas.microsoft.com/office/drawing/2014/main" id="{44147A7D-1839-458D-AAF0-B7AC0ACDCCBA}"/>
                </a:ext>
              </a:extLst>
            </p:cNvPr>
            <p:cNvGrpSpPr/>
            <p:nvPr/>
          </p:nvGrpSpPr>
          <p:grpSpPr>
            <a:xfrm>
              <a:off x="1337329" y="1527088"/>
              <a:ext cx="1392245" cy="788192"/>
              <a:chOff x="1738301" y="1323644"/>
              <a:chExt cx="2038386" cy="1153991"/>
            </a:xfrm>
          </p:grpSpPr>
          <p:pic>
            <p:nvPicPr>
              <p:cNvPr id="68" name="Picture 67">
                <a:extLst>
                  <a:ext uri="{FF2B5EF4-FFF2-40B4-BE49-F238E27FC236}">
                    <a16:creationId xmlns:a16="http://schemas.microsoft.com/office/drawing/2014/main" id="{7BBB822A-EE13-4580-A153-A17B1E8C8CBD}"/>
                  </a:ext>
                </a:extLst>
              </p:cNvPr>
              <p:cNvPicPr>
                <a:picLocks noChangeAspect="1"/>
              </p:cNvPicPr>
              <p:nvPr/>
            </p:nvPicPr>
            <p:blipFill>
              <a:blip r:embed="rId10"/>
              <a:stretch>
                <a:fillRect/>
              </a:stretch>
            </p:blipFill>
            <p:spPr>
              <a:xfrm>
                <a:off x="1904050" y="1323644"/>
                <a:ext cx="1706889" cy="395551"/>
              </a:xfrm>
              <a:prstGeom prst="rect">
                <a:avLst/>
              </a:prstGeom>
            </p:spPr>
          </p:pic>
          <p:pic>
            <p:nvPicPr>
              <p:cNvPr id="69" name="Picture 68">
                <a:extLst>
                  <a:ext uri="{FF2B5EF4-FFF2-40B4-BE49-F238E27FC236}">
                    <a16:creationId xmlns:a16="http://schemas.microsoft.com/office/drawing/2014/main" id="{5801C8DA-ACDD-4282-8B86-9F27DB9EED33}"/>
                  </a:ext>
                </a:extLst>
              </p:cNvPr>
              <p:cNvPicPr>
                <a:picLocks noChangeAspect="1"/>
              </p:cNvPicPr>
              <p:nvPr/>
            </p:nvPicPr>
            <p:blipFill>
              <a:blip r:embed="rId11"/>
              <a:stretch>
                <a:fillRect/>
              </a:stretch>
            </p:blipFill>
            <p:spPr>
              <a:xfrm>
                <a:off x="2187423" y="2212828"/>
                <a:ext cx="1140142" cy="264807"/>
              </a:xfrm>
              <a:prstGeom prst="rect">
                <a:avLst/>
              </a:prstGeom>
            </p:spPr>
          </p:pic>
          <p:grpSp>
            <p:nvGrpSpPr>
              <p:cNvPr id="75" name="Group 74">
                <a:extLst>
                  <a:ext uri="{FF2B5EF4-FFF2-40B4-BE49-F238E27FC236}">
                    <a16:creationId xmlns:a16="http://schemas.microsoft.com/office/drawing/2014/main" id="{CA0F41AC-B5CD-48C5-AA0A-8A9F98411A46}"/>
                  </a:ext>
                </a:extLst>
              </p:cNvPr>
              <p:cNvGrpSpPr/>
              <p:nvPr/>
            </p:nvGrpSpPr>
            <p:grpSpPr>
              <a:xfrm>
                <a:off x="1738301" y="1821320"/>
                <a:ext cx="2038386" cy="288402"/>
                <a:chOff x="1738301" y="1821320"/>
                <a:chExt cx="2038386" cy="288402"/>
              </a:xfrm>
            </p:grpSpPr>
            <p:pic>
              <p:nvPicPr>
                <p:cNvPr id="70" name="Picture 69">
                  <a:extLst>
                    <a:ext uri="{FF2B5EF4-FFF2-40B4-BE49-F238E27FC236}">
                      <a16:creationId xmlns:a16="http://schemas.microsoft.com/office/drawing/2014/main" id="{A22EDB70-5A54-4749-93AB-47B94379DE2C}"/>
                    </a:ext>
                  </a:extLst>
                </p:cNvPr>
                <p:cNvPicPr>
                  <a:picLocks noChangeAspect="1"/>
                </p:cNvPicPr>
                <p:nvPr/>
              </p:nvPicPr>
              <p:blipFill rotWithShape="1">
                <a:blip r:embed="rId12"/>
                <a:srcRect t="35100" b="35100"/>
                <a:stretch/>
              </p:blipFill>
              <p:spPr>
                <a:xfrm>
                  <a:off x="2808897" y="1821320"/>
                  <a:ext cx="967790" cy="288402"/>
                </a:xfrm>
                <a:prstGeom prst="rect">
                  <a:avLst/>
                </a:prstGeom>
              </p:spPr>
            </p:pic>
            <p:pic>
              <p:nvPicPr>
                <p:cNvPr id="71" name="Picture 70">
                  <a:extLst>
                    <a:ext uri="{FF2B5EF4-FFF2-40B4-BE49-F238E27FC236}">
                      <a16:creationId xmlns:a16="http://schemas.microsoft.com/office/drawing/2014/main" id="{99E954A2-CCCC-4F0F-B378-6B08C1DCB4E4}"/>
                    </a:ext>
                  </a:extLst>
                </p:cNvPr>
                <p:cNvPicPr>
                  <a:picLocks noChangeAspect="1"/>
                </p:cNvPicPr>
                <p:nvPr/>
              </p:nvPicPr>
              <p:blipFill>
                <a:blip r:embed="rId13"/>
                <a:stretch>
                  <a:fillRect/>
                </a:stretch>
              </p:blipFill>
              <p:spPr>
                <a:xfrm>
                  <a:off x="1738301" y="1862592"/>
                  <a:ext cx="1006815" cy="205859"/>
                </a:xfrm>
                <a:prstGeom prst="rect">
                  <a:avLst/>
                </a:prstGeom>
              </p:spPr>
            </p:pic>
          </p:grpSp>
        </p:grpSp>
        <p:sp>
          <p:nvSpPr>
            <p:cNvPr id="79" name="TextBox 78">
              <a:extLst>
                <a:ext uri="{FF2B5EF4-FFF2-40B4-BE49-F238E27FC236}">
                  <a16:creationId xmlns:a16="http://schemas.microsoft.com/office/drawing/2014/main" id="{0D0D9780-F8F1-4F8A-8047-5FF6015346FB}"/>
                </a:ext>
              </a:extLst>
            </p:cNvPr>
            <p:cNvSpPr txBox="1"/>
            <p:nvPr/>
          </p:nvSpPr>
          <p:spPr>
            <a:xfrm>
              <a:off x="2852501" y="1228543"/>
              <a:ext cx="2214797" cy="138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1867" b="1" dirty="0">
                  <a:solidFill>
                    <a:schemeClr val="tx1"/>
                  </a:solidFill>
                </a:rPr>
                <a:t>Partnering with Blues to enable them to serve seniors in their markets </a:t>
              </a:r>
              <a:r>
                <a:rPr lang="en-US" sz="1867" dirty="0">
                  <a:solidFill>
                    <a:schemeClr val="tx1"/>
                  </a:solidFill>
                </a:rPr>
                <a:t>effectively and provide members the opportunity to “stay Blue”</a:t>
              </a:r>
            </a:p>
          </p:txBody>
        </p:sp>
        <p:sp>
          <p:nvSpPr>
            <p:cNvPr id="28" name="TextBox 27">
              <a:extLst>
                <a:ext uri="{FF2B5EF4-FFF2-40B4-BE49-F238E27FC236}">
                  <a16:creationId xmlns:a16="http://schemas.microsoft.com/office/drawing/2014/main" id="{476052BE-46BC-43B7-857D-2AF2EF1BA7F5}"/>
                </a:ext>
              </a:extLst>
            </p:cNvPr>
            <p:cNvSpPr txBox="1"/>
            <p:nvPr/>
          </p:nvSpPr>
          <p:spPr>
            <a:xfrm>
              <a:off x="6693068" y="1228687"/>
              <a:ext cx="2214797" cy="138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1867" b="1" dirty="0">
                  <a:solidFill>
                    <a:schemeClr val="tx1"/>
                  </a:solidFill>
                </a:rPr>
                <a:t>Reimagining the approach to medication </a:t>
              </a:r>
              <a:r>
                <a:rPr lang="en-US" sz="1867" dirty="0">
                  <a:solidFill>
                    <a:schemeClr val="tx1"/>
                  </a:solidFill>
                </a:rPr>
                <a:t>to improve member experience, outcomes, and the value of pharmacy</a:t>
              </a:r>
              <a:endParaRPr lang="en-US" sz="1867" b="1" dirty="0">
                <a:solidFill>
                  <a:schemeClr val="tx1"/>
                </a:solidFill>
              </a:endParaRPr>
            </a:p>
          </p:txBody>
        </p:sp>
        <p:grpSp>
          <p:nvGrpSpPr>
            <p:cNvPr id="9" name="Group 8">
              <a:extLst>
                <a:ext uri="{FF2B5EF4-FFF2-40B4-BE49-F238E27FC236}">
                  <a16:creationId xmlns:a16="http://schemas.microsoft.com/office/drawing/2014/main" id="{400C46C0-F952-47E4-A69E-162C1FF5763E}"/>
                </a:ext>
              </a:extLst>
            </p:cNvPr>
            <p:cNvGrpSpPr/>
            <p:nvPr/>
          </p:nvGrpSpPr>
          <p:grpSpPr>
            <a:xfrm>
              <a:off x="5336613" y="1286595"/>
              <a:ext cx="1208683" cy="1269178"/>
              <a:chOff x="5336613" y="1366009"/>
              <a:chExt cx="1208683" cy="1269178"/>
            </a:xfrm>
          </p:grpSpPr>
          <p:pic>
            <p:nvPicPr>
              <p:cNvPr id="29" name="Picture 23" descr="Evio Pharmacy Solutions Established to Tackle Affordability, Outcomes, and  Experience with Medications">
                <a:extLst>
                  <a:ext uri="{FF2B5EF4-FFF2-40B4-BE49-F238E27FC236}">
                    <a16:creationId xmlns:a16="http://schemas.microsoft.com/office/drawing/2014/main" id="{5135636B-BABF-4981-9E68-C0157233782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35231" y="1366009"/>
                <a:ext cx="812423" cy="203683"/>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descr="ChristianaCare and Highmark Health Announce Landmark Collaboration Between  Provider and Payor to Transform Health care">
                <a:extLst>
                  <a:ext uri="{FF2B5EF4-FFF2-40B4-BE49-F238E27FC236}">
                    <a16:creationId xmlns:a16="http://schemas.microsoft.com/office/drawing/2014/main" id="{23ECBB7A-14B1-449F-B726-B271807FEF5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a:stretch/>
            </p:blipFill>
            <p:spPr bwMode="auto">
              <a:xfrm>
                <a:off x="5941691" y="1840228"/>
                <a:ext cx="589185" cy="17528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descr="Blue Shield of California - Wikipedia">
                <a:extLst>
                  <a:ext uri="{FF2B5EF4-FFF2-40B4-BE49-F238E27FC236}">
                    <a16:creationId xmlns:a16="http://schemas.microsoft.com/office/drawing/2014/main" id="{5ABD26EA-19EA-4E17-ABFE-FD4A357F62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6613" y="1669896"/>
                <a:ext cx="549593" cy="212883"/>
              </a:xfrm>
              <a:prstGeom prst="rect">
                <a:avLst/>
              </a:prstGeom>
              <a:noFill/>
              <a:extLst>
                <a:ext uri="{909E8E84-426E-40DD-AFC4-6F175D3DCCD1}">
                  <a14:hiddenFill xmlns:a14="http://schemas.microsoft.com/office/drawing/2010/main">
                    <a:solidFill>
                      <a:srgbClr val="FFFFFF"/>
                    </a:solidFill>
                  </a14:hiddenFill>
                </a:ext>
              </a:extLst>
            </p:spPr>
          </p:pic>
          <p:pic>
            <p:nvPicPr>
              <p:cNvPr id="12315" name="Picture 27" descr="Careers at Blue Cross Blue Shield of Massachusetts | Blue Cross Blue Shield  of Massachusetts jobs">
                <a:extLst>
                  <a:ext uri="{FF2B5EF4-FFF2-40B4-BE49-F238E27FC236}">
                    <a16:creationId xmlns:a16="http://schemas.microsoft.com/office/drawing/2014/main" id="{84191A70-FDE1-4657-9500-61A1AEA6C87A}"/>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a:stretch/>
            </p:blipFill>
            <p:spPr bwMode="auto">
              <a:xfrm>
                <a:off x="5338656" y="2000807"/>
                <a:ext cx="545506" cy="2376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E779B23-BEDE-49D1-90D0-C242F0932AE1}"/>
                  </a:ext>
                </a:extLst>
              </p:cNvPr>
              <p:cNvPicPr>
                <a:picLocks noChangeAspect="1"/>
              </p:cNvPicPr>
              <p:nvPr/>
            </p:nvPicPr>
            <p:blipFill>
              <a:blip r:embed="rId18"/>
              <a:stretch>
                <a:fillRect/>
              </a:stretch>
            </p:blipFill>
            <p:spPr>
              <a:xfrm>
                <a:off x="5587547" y="2290976"/>
                <a:ext cx="957749" cy="119718"/>
              </a:xfrm>
              <a:prstGeom prst="rect">
                <a:avLst/>
              </a:prstGeom>
            </p:spPr>
          </p:pic>
          <p:pic>
            <p:nvPicPr>
              <p:cNvPr id="30" name="Picture 17" descr="Seeking Nominations for BCBSM Board of Directors Provider Seat">
                <a:extLst>
                  <a:ext uri="{FF2B5EF4-FFF2-40B4-BE49-F238E27FC236}">
                    <a16:creationId xmlns:a16="http://schemas.microsoft.com/office/drawing/2014/main" id="{CBE6E129-15B4-407A-8659-6E3D875B7D7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07" y="2463048"/>
                <a:ext cx="661014" cy="17213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TrackerAlphaBlue 15">
            <a:extLst>
              <a:ext uri="{FF2B5EF4-FFF2-40B4-BE49-F238E27FC236}">
                <a16:creationId xmlns:a16="http://schemas.microsoft.com/office/drawing/2014/main" id="{94099065-CAE9-7BF6-1D31-B35B2CEBACDC}"/>
              </a:ext>
            </a:extLst>
          </p:cNvPr>
          <p:cNvSpPr/>
          <p:nvPr>
            <p:custDataLst>
              <p:tags r:id="rId3"/>
            </p:custDataLst>
          </p:nvPr>
        </p:nvSpPr>
        <p:spPr>
          <a:xfrm>
            <a:off x="496400" y="387321"/>
            <a:ext cx="400258" cy="400258"/>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500" b="1" dirty="0">
                <a:solidFill>
                  <a:schemeClr val="bg1"/>
                </a:solidFill>
                <a:latin typeface="+mj-lt"/>
              </a:rPr>
              <a:t>C</a:t>
            </a:r>
          </a:p>
        </p:txBody>
      </p:sp>
      <p:sp>
        <p:nvSpPr>
          <p:cNvPr id="8" name="TextBox 7">
            <a:extLst>
              <a:ext uri="{FF2B5EF4-FFF2-40B4-BE49-F238E27FC236}">
                <a16:creationId xmlns:a16="http://schemas.microsoft.com/office/drawing/2014/main" id="{17404D14-5CBB-FAD2-03DA-88A2EBBBD479}"/>
              </a:ext>
            </a:extLst>
          </p:cNvPr>
          <p:cNvSpPr txBox="1"/>
          <p:nvPr/>
        </p:nvSpPr>
        <p:spPr>
          <a:xfrm>
            <a:off x="644435" y="5750932"/>
            <a:ext cx="10903130" cy="566822"/>
          </a:xfrm>
          <a:prstGeom prst="rect">
            <a:avLst/>
          </a:prstGeom>
        </p:spPr>
        <p:txBody>
          <a:bodyPr vert="horz" wrap="square" lIns="0" tIns="12700" rIns="0" bIns="0" rtlCol="0">
            <a:spAutoFit/>
          </a:bodyPr>
          <a:lstStyle>
            <a:defPPr>
              <a:defRPr lang="en-US"/>
            </a:defPPr>
            <a:lvl1pPr marL="12700">
              <a:spcBef>
                <a:spcPts val="100"/>
              </a:spcBef>
              <a:defRPr sz="1600" b="1" spc="-15">
                <a:solidFill>
                  <a:schemeClr val="accent3"/>
                </a:solidFill>
                <a:cs typeface="Calibri"/>
              </a:defRPr>
            </a:lvl1pPr>
          </a:lstStyle>
          <a:p>
            <a:pPr algn="ctr"/>
            <a:r>
              <a:rPr lang="en-US" sz="1800" dirty="0"/>
              <a:t>BCBSM has served as a dedicated, long-term partner to the Blues, including BCBSVT, to strengthen the non-profit Blues system and provide affordable, innovative services to our subscribers</a:t>
            </a:r>
          </a:p>
        </p:txBody>
      </p:sp>
    </p:spTree>
    <p:extLst>
      <p:ext uri="{BB962C8B-B14F-4D97-AF65-F5344CB8AC3E}">
        <p14:creationId xmlns:p14="http://schemas.microsoft.com/office/powerpoint/2010/main" val="136258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B831C12-5047-4D81-8723-ED757FDE8E08}"/>
              </a:ext>
            </a:extLst>
          </p:cNvPr>
          <p:cNvGraphicFramePr>
            <a:graphicFrameLocks noChangeAspect="1"/>
          </p:cNvGraphicFramePr>
          <p:nvPr>
            <p:custDataLst>
              <p:tags r:id="rId1"/>
            </p:custDataLst>
            <p:extLst>
              <p:ext uri="{D42A27DB-BD31-4B8C-83A1-F6EECF244321}">
                <p14:modId xmlns:p14="http://schemas.microsoft.com/office/powerpoint/2010/main" val="199675959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6" name="Object 5" hidden="1">
                        <a:extLst>
                          <a:ext uri="{FF2B5EF4-FFF2-40B4-BE49-F238E27FC236}">
                            <a16:creationId xmlns:a16="http://schemas.microsoft.com/office/drawing/2014/main" id="{1B831C12-5047-4D81-8723-ED757FDE8E08}"/>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186801B-597C-4F8D-BDA4-FAB02E0139DD}"/>
              </a:ext>
            </a:extLst>
          </p:cNvPr>
          <p:cNvSpPr>
            <a:spLocks noGrp="1"/>
          </p:cNvSpPr>
          <p:nvPr>
            <p:ph type="title"/>
          </p:nvPr>
        </p:nvSpPr>
        <p:spPr>
          <a:xfrm>
            <a:off x="554736" y="780750"/>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marL="401638"/>
            <a:r>
              <a:rPr lang="en-US" dirty="0">
                <a:ea typeface="MS PGothic"/>
              </a:rPr>
              <a:t>Our people are at the core of all we do</a:t>
            </a:r>
            <a:endParaRPr lang="en-US" dirty="0"/>
          </a:p>
        </p:txBody>
      </p:sp>
      <p:sp>
        <p:nvSpPr>
          <p:cNvPr id="24" name="TextBox 23">
            <a:extLst>
              <a:ext uri="{FF2B5EF4-FFF2-40B4-BE49-F238E27FC236}">
                <a16:creationId xmlns:a16="http://schemas.microsoft.com/office/drawing/2014/main" id="{C298B305-567E-4914-9845-48BBACE5CB2E}"/>
              </a:ext>
            </a:extLst>
          </p:cNvPr>
          <p:cNvSpPr txBox="1">
            <a:spLocks/>
          </p:cNvSpPr>
          <p:nvPr/>
        </p:nvSpPr>
        <p:spPr>
          <a:xfrm>
            <a:off x="1048540" y="1301518"/>
            <a:ext cx="5248484" cy="7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lvl="0" indent="0">
              <a:spcBef>
                <a:spcPct val="20000"/>
              </a:spcBef>
              <a:buFont typeface="Arial" panose="020B0604020202020204" pitchFamily="34" charset="0"/>
              <a:buNone/>
              <a:defRPr sz="2133" b="1" i="1">
                <a:solidFill>
                  <a:schemeClr val="accent3"/>
                </a:solidFill>
                <a:latin typeface="Arial"/>
                <a:cs typeface="Arial"/>
              </a:defRPr>
            </a:lvl1pPr>
            <a:lvl2pPr marL="742950" lvl="1" indent="-285750">
              <a:spcBef>
                <a:spcPct val="20000"/>
              </a:spcBef>
              <a:buFont typeface="Arial" panose="020B0604020202020204" pitchFamily="34" charset="0"/>
              <a:buChar char="–"/>
              <a:defRPr sz="1600">
                <a:solidFill>
                  <a:srgbClr val="1F497D"/>
                </a:solidFill>
                <a:latin typeface="Arial"/>
                <a:cs typeface="Arial"/>
              </a:defRPr>
            </a:lvl2pPr>
            <a:lvl3pPr marL="1143000" lvl="2" indent="-228600">
              <a:spcBef>
                <a:spcPct val="20000"/>
              </a:spcBef>
              <a:buFont typeface="Arial" panose="020B0604020202020204" pitchFamily="34" charset="0"/>
              <a:buChar char="•"/>
              <a:defRPr sz="1400">
                <a:solidFill>
                  <a:srgbClr val="1F497D"/>
                </a:solidFill>
                <a:latin typeface="Arial"/>
                <a:cs typeface="Arial"/>
              </a:defRPr>
            </a:lvl3pPr>
            <a:lvl4pPr marL="1600200" lvl="3" indent="-228600">
              <a:spcBef>
                <a:spcPct val="20000"/>
              </a:spcBef>
              <a:buFont typeface="Arial" panose="020B0604020202020204" pitchFamily="34" charset="0"/>
              <a:buChar char="–"/>
              <a:defRPr sz="1200">
                <a:solidFill>
                  <a:srgbClr val="1F497D"/>
                </a:solidFill>
                <a:latin typeface="Arial"/>
                <a:cs typeface="Arial"/>
              </a:defRPr>
            </a:lvl4pPr>
            <a:lvl5pPr marL="2057400" lvl="4" indent="-228600">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a:t>We are recognized as a top employer that attracts and retains leading talent</a:t>
            </a:r>
          </a:p>
        </p:txBody>
      </p:sp>
      <p:sp>
        <p:nvSpPr>
          <p:cNvPr id="25" name="TextBox 24">
            <a:extLst>
              <a:ext uri="{FF2B5EF4-FFF2-40B4-BE49-F238E27FC236}">
                <a16:creationId xmlns:a16="http://schemas.microsoft.com/office/drawing/2014/main" id="{DC813883-EDC6-452D-A873-5D3C8B2DDAC6}"/>
              </a:ext>
            </a:extLst>
          </p:cNvPr>
          <p:cNvSpPr txBox="1">
            <a:spLocks/>
          </p:cNvSpPr>
          <p:nvPr/>
        </p:nvSpPr>
        <p:spPr>
          <a:xfrm>
            <a:off x="6933232" y="1301519"/>
            <a:ext cx="4210228" cy="77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lvl="0" indent="0">
              <a:spcBef>
                <a:spcPct val="20000"/>
              </a:spcBef>
              <a:buFont typeface="Arial" panose="020B0604020202020204" pitchFamily="34" charset="0"/>
              <a:buNone/>
              <a:defRPr sz="2133" b="1" i="1">
                <a:solidFill>
                  <a:schemeClr val="accent3"/>
                </a:solidFill>
                <a:latin typeface="Arial"/>
                <a:cs typeface="Arial"/>
              </a:defRPr>
            </a:lvl1pPr>
            <a:lvl2pPr marL="742950" lvl="1" indent="-285750">
              <a:spcBef>
                <a:spcPct val="20000"/>
              </a:spcBef>
              <a:buFont typeface="Arial" panose="020B0604020202020204" pitchFamily="34" charset="0"/>
              <a:buChar char="–"/>
              <a:defRPr sz="1600">
                <a:solidFill>
                  <a:srgbClr val="1F497D"/>
                </a:solidFill>
                <a:latin typeface="Arial"/>
                <a:cs typeface="Arial"/>
              </a:defRPr>
            </a:lvl2pPr>
            <a:lvl3pPr marL="1143000" lvl="2" indent="-228600">
              <a:spcBef>
                <a:spcPct val="20000"/>
              </a:spcBef>
              <a:buFont typeface="Arial" panose="020B0604020202020204" pitchFamily="34" charset="0"/>
              <a:buChar char="•"/>
              <a:defRPr sz="1400">
                <a:solidFill>
                  <a:srgbClr val="1F497D"/>
                </a:solidFill>
                <a:latin typeface="Arial"/>
                <a:cs typeface="Arial"/>
              </a:defRPr>
            </a:lvl3pPr>
            <a:lvl4pPr marL="1600200" lvl="3" indent="-228600">
              <a:spcBef>
                <a:spcPct val="20000"/>
              </a:spcBef>
              <a:buFont typeface="Arial" panose="020B0604020202020204" pitchFamily="34" charset="0"/>
              <a:buChar char="–"/>
              <a:defRPr sz="1200">
                <a:solidFill>
                  <a:srgbClr val="1F497D"/>
                </a:solidFill>
                <a:latin typeface="Arial"/>
                <a:cs typeface="Arial"/>
              </a:defRPr>
            </a:lvl4pPr>
            <a:lvl5pPr marL="2057400" lvl="4" indent="-228600">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a:t>Our culture is driven by seven organizational beliefs</a:t>
            </a:r>
          </a:p>
        </p:txBody>
      </p:sp>
      <p:cxnSp>
        <p:nvCxnSpPr>
          <p:cNvPr id="26" name="LineBasicStrong 102">
            <a:extLst>
              <a:ext uri="{FF2B5EF4-FFF2-40B4-BE49-F238E27FC236}">
                <a16:creationId xmlns:a16="http://schemas.microsoft.com/office/drawing/2014/main" id="{E7FC64D2-6F8A-43BF-A8B4-2E98978C3BD1}"/>
              </a:ext>
            </a:extLst>
          </p:cNvPr>
          <p:cNvCxnSpPr>
            <a:cxnSpLocks/>
          </p:cNvCxnSpPr>
          <p:nvPr>
            <p:custDataLst>
              <p:tags r:id="rId2"/>
            </p:custDataLst>
          </p:nvPr>
        </p:nvCxnSpPr>
        <p:spPr>
          <a:xfrm flipV="1">
            <a:off x="6615127" y="1301519"/>
            <a:ext cx="0" cy="4977765"/>
          </a:xfrm>
          <a:prstGeom prst="straightConnector1">
            <a:avLst/>
          </a:prstGeom>
          <a:ln w="3175" cap="flat">
            <a:solidFill>
              <a:schemeClr val="tx1"/>
            </a:solidFill>
            <a:prstDash val="sysDot"/>
            <a:miter lim="800000"/>
            <a:tailEnd type="non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796BF81-CE1B-44D5-945F-EEC9A59372FB}"/>
              </a:ext>
            </a:extLst>
          </p:cNvPr>
          <p:cNvGrpSpPr/>
          <p:nvPr/>
        </p:nvGrpSpPr>
        <p:grpSpPr>
          <a:xfrm>
            <a:off x="1048540" y="5027641"/>
            <a:ext cx="1932743" cy="1374755"/>
            <a:chOff x="6083088" y="1267746"/>
            <a:chExt cx="2824777" cy="1031066"/>
          </a:xfrm>
        </p:grpSpPr>
        <p:sp>
          <p:nvSpPr>
            <p:cNvPr id="40" name="TextBox 39">
              <a:extLst>
                <a:ext uri="{FF2B5EF4-FFF2-40B4-BE49-F238E27FC236}">
                  <a16:creationId xmlns:a16="http://schemas.microsoft.com/office/drawing/2014/main" id="{69CF2E13-8A14-4C38-9FEB-2BE5AC49E1A4}"/>
                </a:ext>
              </a:extLst>
            </p:cNvPr>
            <p:cNvSpPr txBox="1"/>
            <p:nvPr/>
          </p:nvSpPr>
          <p:spPr>
            <a:xfrm>
              <a:off x="6083088" y="1267746"/>
              <a:ext cx="282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3200" b="1" dirty="0">
                  <a:solidFill>
                    <a:schemeClr val="tx1"/>
                  </a:solidFill>
                </a:rPr>
                <a:t>&gt;8,100</a:t>
              </a:r>
            </a:p>
          </p:txBody>
        </p:sp>
        <p:sp>
          <p:nvSpPr>
            <p:cNvPr id="41" name="TextBox 40">
              <a:extLst>
                <a:ext uri="{FF2B5EF4-FFF2-40B4-BE49-F238E27FC236}">
                  <a16:creationId xmlns:a16="http://schemas.microsoft.com/office/drawing/2014/main" id="{A5FE07F1-0336-4C81-97A7-8CB6EC34E4C5}"/>
                </a:ext>
              </a:extLst>
            </p:cNvPr>
            <p:cNvSpPr txBox="1"/>
            <p:nvPr/>
          </p:nvSpPr>
          <p:spPr>
            <a:xfrm>
              <a:off x="6083088" y="1652482"/>
              <a:ext cx="2824777"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1600" i="1" dirty="0">
                  <a:solidFill>
                    <a:schemeClr val="tx1"/>
                  </a:solidFill>
                </a:rPr>
                <a:t>…employees at BCBSM and its subsidiaries</a:t>
              </a:r>
            </a:p>
          </p:txBody>
        </p:sp>
      </p:grpSp>
      <p:grpSp>
        <p:nvGrpSpPr>
          <p:cNvPr id="21" name="Group 20">
            <a:extLst>
              <a:ext uri="{FF2B5EF4-FFF2-40B4-BE49-F238E27FC236}">
                <a16:creationId xmlns:a16="http://schemas.microsoft.com/office/drawing/2014/main" id="{113CA1C5-58DD-43E0-8FFF-653515839359}"/>
              </a:ext>
            </a:extLst>
          </p:cNvPr>
          <p:cNvGrpSpPr/>
          <p:nvPr/>
        </p:nvGrpSpPr>
        <p:grpSpPr>
          <a:xfrm>
            <a:off x="3041845" y="5027640"/>
            <a:ext cx="1597308" cy="1374755"/>
            <a:chOff x="6083088" y="1267746"/>
            <a:chExt cx="2824777" cy="1031066"/>
          </a:xfrm>
        </p:grpSpPr>
        <p:sp>
          <p:nvSpPr>
            <p:cNvPr id="38" name="TextBox 37">
              <a:extLst>
                <a:ext uri="{FF2B5EF4-FFF2-40B4-BE49-F238E27FC236}">
                  <a16:creationId xmlns:a16="http://schemas.microsoft.com/office/drawing/2014/main" id="{66EC84CB-FA01-4911-9A99-A7CED303CEC0}"/>
                </a:ext>
              </a:extLst>
            </p:cNvPr>
            <p:cNvSpPr txBox="1"/>
            <p:nvPr/>
          </p:nvSpPr>
          <p:spPr>
            <a:xfrm>
              <a:off x="6083088" y="1267746"/>
              <a:ext cx="282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3200" b="1" dirty="0">
                  <a:solidFill>
                    <a:schemeClr val="tx1"/>
                  </a:solidFill>
                </a:rPr>
                <a:t>57%</a:t>
              </a:r>
            </a:p>
          </p:txBody>
        </p:sp>
        <p:sp>
          <p:nvSpPr>
            <p:cNvPr id="39" name="TextBox 38">
              <a:extLst>
                <a:ext uri="{FF2B5EF4-FFF2-40B4-BE49-F238E27FC236}">
                  <a16:creationId xmlns:a16="http://schemas.microsoft.com/office/drawing/2014/main" id="{5A2A7698-AD1F-48A2-87DE-C086F10AED1F}"/>
                </a:ext>
              </a:extLst>
            </p:cNvPr>
            <p:cNvSpPr txBox="1"/>
            <p:nvPr/>
          </p:nvSpPr>
          <p:spPr>
            <a:xfrm>
              <a:off x="6083088" y="1652482"/>
              <a:ext cx="2824777"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1600" i="1" dirty="0">
                  <a:solidFill>
                    <a:schemeClr val="tx1"/>
                  </a:solidFill>
                </a:rPr>
                <a:t>…of our leadership is women</a:t>
              </a:r>
            </a:p>
          </p:txBody>
        </p:sp>
      </p:grpSp>
      <p:grpSp>
        <p:nvGrpSpPr>
          <p:cNvPr id="22" name="Group 21">
            <a:extLst>
              <a:ext uri="{FF2B5EF4-FFF2-40B4-BE49-F238E27FC236}">
                <a16:creationId xmlns:a16="http://schemas.microsoft.com/office/drawing/2014/main" id="{3F05BD15-3E39-489C-965A-0FF8C686E53B}"/>
              </a:ext>
            </a:extLst>
          </p:cNvPr>
          <p:cNvGrpSpPr/>
          <p:nvPr/>
        </p:nvGrpSpPr>
        <p:grpSpPr>
          <a:xfrm>
            <a:off x="4699716" y="5027641"/>
            <a:ext cx="1597308" cy="1374755"/>
            <a:chOff x="6083088" y="1267746"/>
            <a:chExt cx="2824777" cy="1031066"/>
          </a:xfrm>
        </p:grpSpPr>
        <p:sp>
          <p:nvSpPr>
            <p:cNvPr id="27" name="TextBox 26">
              <a:extLst>
                <a:ext uri="{FF2B5EF4-FFF2-40B4-BE49-F238E27FC236}">
                  <a16:creationId xmlns:a16="http://schemas.microsoft.com/office/drawing/2014/main" id="{1A5949B5-1318-4AEA-B0BA-A9D2872ABA65}"/>
                </a:ext>
              </a:extLst>
            </p:cNvPr>
            <p:cNvSpPr txBox="1"/>
            <p:nvPr/>
          </p:nvSpPr>
          <p:spPr>
            <a:xfrm>
              <a:off x="6083088" y="1267746"/>
              <a:ext cx="2824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3200" b="1" dirty="0">
                  <a:solidFill>
                    <a:schemeClr val="tx1"/>
                  </a:solidFill>
                </a:rPr>
                <a:t>39%</a:t>
              </a:r>
            </a:p>
          </p:txBody>
        </p:sp>
        <p:sp>
          <p:nvSpPr>
            <p:cNvPr id="37" name="TextBox 36">
              <a:extLst>
                <a:ext uri="{FF2B5EF4-FFF2-40B4-BE49-F238E27FC236}">
                  <a16:creationId xmlns:a16="http://schemas.microsoft.com/office/drawing/2014/main" id="{FF46B482-BA56-414B-8F34-C8348941BB41}"/>
                </a:ext>
              </a:extLst>
            </p:cNvPr>
            <p:cNvSpPr txBox="1"/>
            <p:nvPr/>
          </p:nvSpPr>
          <p:spPr>
            <a:xfrm>
              <a:off x="6083088" y="1652482"/>
              <a:ext cx="2824777"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1600" i="1" dirty="0">
                  <a:solidFill>
                    <a:schemeClr val="tx1"/>
                  </a:solidFill>
                </a:rPr>
                <a:t>…of our leadership is people of color</a:t>
              </a:r>
            </a:p>
          </p:txBody>
        </p:sp>
      </p:grpSp>
      <p:sp>
        <p:nvSpPr>
          <p:cNvPr id="42" name="TextBox 41">
            <a:extLst>
              <a:ext uri="{FF2B5EF4-FFF2-40B4-BE49-F238E27FC236}">
                <a16:creationId xmlns:a16="http://schemas.microsoft.com/office/drawing/2014/main" id="{8F25C574-D640-41F7-8FEA-F444782E72D6}"/>
              </a:ext>
            </a:extLst>
          </p:cNvPr>
          <p:cNvSpPr txBox="1"/>
          <p:nvPr>
            <p:custDataLst>
              <p:tags r:id="rId3"/>
            </p:custDataLst>
          </p:nvPr>
        </p:nvSpPr>
        <p:spPr>
          <a:xfrm>
            <a:off x="6933231" y="2106734"/>
            <a:ext cx="4210229" cy="15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Clr>
                <a:schemeClr val="tx1"/>
              </a:buClr>
              <a:buNone/>
            </a:pPr>
            <a:r>
              <a:rPr lang="en-US" sz="1867" dirty="0">
                <a:solidFill>
                  <a:schemeClr val="tx1"/>
                </a:solidFill>
              </a:rPr>
              <a:t>Our </a:t>
            </a:r>
            <a:r>
              <a:rPr lang="en-US" sz="1867" b="1" dirty="0">
                <a:solidFill>
                  <a:schemeClr val="tx1"/>
                </a:solidFill>
              </a:rPr>
              <a:t>organizational beliefs </a:t>
            </a:r>
            <a:r>
              <a:rPr lang="en-US" sz="1867" dirty="0">
                <a:solidFill>
                  <a:schemeClr val="tx1"/>
                </a:solidFill>
              </a:rPr>
              <a:t>have fostered a mission-oriented, collaborative and team-based culture that creates leading employee experience and engagement</a:t>
            </a:r>
          </a:p>
        </p:txBody>
      </p:sp>
      <p:sp>
        <p:nvSpPr>
          <p:cNvPr id="44" name="TextBox 43">
            <a:extLst>
              <a:ext uri="{FF2B5EF4-FFF2-40B4-BE49-F238E27FC236}">
                <a16:creationId xmlns:a16="http://schemas.microsoft.com/office/drawing/2014/main" id="{78771457-EF14-4C3F-8E5B-49B64098EF5F}"/>
              </a:ext>
            </a:extLst>
          </p:cNvPr>
          <p:cNvSpPr txBox="1">
            <a:spLocks/>
          </p:cNvSpPr>
          <p:nvPr/>
        </p:nvSpPr>
        <p:spPr>
          <a:xfrm>
            <a:off x="7614166" y="3757103"/>
            <a:ext cx="1703016"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2133" b="1" i="1" dirty="0"/>
              <a:t>Reach out</a:t>
            </a:r>
          </a:p>
        </p:txBody>
      </p:sp>
      <p:sp>
        <p:nvSpPr>
          <p:cNvPr id="45" name="TextBox 44">
            <a:extLst>
              <a:ext uri="{FF2B5EF4-FFF2-40B4-BE49-F238E27FC236}">
                <a16:creationId xmlns:a16="http://schemas.microsoft.com/office/drawing/2014/main" id="{A30DB2B1-AB37-493E-88B7-A4FAA7DD4AFA}"/>
              </a:ext>
            </a:extLst>
          </p:cNvPr>
          <p:cNvSpPr txBox="1">
            <a:spLocks/>
          </p:cNvSpPr>
          <p:nvPr/>
        </p:nvSpPr>
        <p:spPr>
          <a:xfrm>
            <a:off x="8558836" y="4148530"/>
            <a:ext cx="2266715"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2133" b="1" i="1">
                <a:solidFill>
                  <a:schemeClr val="accent2"/>
                </a:solidFill>
              </a:rPr>
              <a:t>Embrace </a:t>
            </a:r>
            <a:r>
              <a:rPr lang="en-US" sz="2133" b="1" i="1" dirty="0">
                <a:solidFill>
                  <a:schemeClr val="accent2"/>
                </a:solidFill>
              </a:rPr>
              <a:t>lean </a:t>
            </a:r>
          </a:p>
        </p:txBody>
      </p:sp>
      <p:sp>
        <p:nvSpPr>
          <p:cNvPr id="46" name="TextBox 45">
            <a:extLst>
              <a:ext uri="{FF2B5EF4-FFF2-40B4-BE49-F238E27FC236}">
                <a16:creationId xmlns:a16="http://schemas.microsoft.com/office/drawing/2014/main" id="{A1B83105-8470-4628-977A-3CCDCAE1B0A0}"/>
              </a:ext>
            </a:extLst>
          </p:cNvPr>
          <p:cNvSpPr txBox="1">
            <a:spLocks/>
          </p:cNvSpPr>
          <p:nvPr/>
        </p:nvSpPr>
        <p:spPr>
          <a:xfrm>
            <a:off x="7250178" y="4420005"/>
            <a:ext cx="1407451"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Clr>
                <a:schemeClr val="tx1"/>
              </a:buClr>
              <a:buNone/>
            </a:pPr>
            <a:r>
              <a:rPr lang="en-US" sz="2133" b="1" i="1" dirty="0">
                <a:solidFill>
                  <a:schemeClr val="tx1"/>
                </a:solidFill>
              </a:rPr>
              <a:t>Act now</a:t>
            </a:r>
          </a:p>
        </p:txBody>
      </p:sp>
      <p:sp>
        <p:nvSpPr>
          <p:cNvPr id="47" name="TextBox 46">
            <a:extLst>
              <a:ext uri="{FF2B5EF4-FFF2-40B4-BE49-F238E27FC236}">
                <a16:creationId xmlns:a16="http://schemas.microsoft.com/office/drawing/2014/main" id="{63B605DD-58DD-4B5C-9593-D0C8DE0CFDA0}"/>
              </a:ext>
            </a:extLst>
          </p:cNvPr>
          <p:cNvSpPr txBox="1">
            <a:spLocks/>
          </p:cNvSpPr>
          <p:nvPr/>
        </p:nvSpPr>
        <p:spPr>
          <a:xfrm>
            <a:off x="9004521" y="4751455"/>
            <a:ext cx="1548196"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2133" b="1" i="1" dirty="0">
                <a:solidFill>
                  <a:srgbClr val="7030A0"/>
                </a:solidFill>
              </a:rPr>
              <a:t>Let’s talk</a:t>
            </a:r>
          </a:p>
        </p:txBody>
      </p:sp>
      <p:sp>
        <p:nvSpPr>
          <p:cNvPr id="48" name="TextBox 47">
            <a:extLst>
              <a:ext uri="{FF2B5EF4-FFF2-40B4-BE49-F238E27FC236}">
                <a16:creationId xmlns:a16="http://schemas.microsoft.com/office/drawing/2014/main" id="{9AB06662-BDB8-426A-8EF3-13E219BDF28B}"/>
              </a:ext>
            </a:extLst>
          </p:cNvPr>
          <p:cNvSpPr txBox="1">
            <a:spLocks/>
          </p:cNvSpPr>
          <p:nvPr/>
        </p:nvSpPr>
        <p:spPr>
          <a:xfrm>
            <a:off x="7250178" y="5082906"/>
            <a:ext cx="1703016"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2133" b="1" i="1" dirty="0">
                <a:solidFill>
                  <a:schemeClr val="bg2">
                    <a:lumMod val="75000"/>
                  </a:schemeClr>
                </a:solidFill>
              </a:rPr>
              <a:t>Be aligned</a:t>
            </a:r>
          </a:p>
        </p:txBody>
      </p:sp>
      <p:sp>
        <p:nvSpPr>
          <p:cNvPr id="49" name="TextBox 48">
            <a:extLst>
              <a:ext uri="{FF2B5EF4-FFF2-40B4-BE49-F238E27FC236}">
                <a16:creationId xmlns:a16="http://schemas.microsoft.com/office/drawing/2014/main" id="{61AE742B-F3D3-4C4E-AAA9-5228D780D8C4}"/>
              </a:ext>
            </a:extLst>
          </p:cNvPr>
          <p:cNvSpPr txBox="1">
            <a:spLocks/>
          </p:cNvSpPr>
          <p:nvPr/>
        </p:nvSpPr>
        <p:spPr>
          <a:xfrm>
            <a:off x="9393413" y="5414357"/>
            <a:ext cx="1163181"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2133" b="1" i="1" dirty="0">
                <a:solidFill>
                  <a:schemeClr val="tx1">
                    <a:lumMod val="50000"/>
                    <a:lumOff val="50000"/>
                  </a:schemeClr>
                </a:solidFill>
              </a:rPr>
              <a:t>Own it</a:t>
            </a:r>
          </a:p>
        </p:txBody>
      </p:sp>
      <p:sp>
        <p:nvSpPr>
          <p:cNvPr id="50" name="TextBox 49">
            <a:extLst>
              <a:ext uri="{FF2B5EF4-FFF2-40B4-BE49-F238E27FC236}">
                <a16:creationId xmlns:a16="http://schemas.microsoft.com/office/drawing/2014/main" id="{56D21CAC-DE19-4A89-B595-EF259FAB7C10}"/>
              </a:ext>
            </a:extLst>
          </p:cNvPr>
          <p:cNvSpPr txBox="1">
            <a:spLocks/>
          </p:cNvSpPr>
          <p:nvPr/>
        </p:nvSpPr>
        <p:spPr>
          <a:xfrm>
            <a:off x="7622178" y="5745805"/>
            <a:ext cx="1873317"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2133" b="1" i="1" dirty="0">
                <a:solidFill>
                  <a:schemeClr val="accent4"/>
                </a:solidFill>
              </a:rPr>
              <a:t>Be radical</a:t>
            </a:r>
          </a:p>
        </p:txBody>
      </p:sp>
      <p:pic>
        <p:nvPicPr>
          <p:cNvPr id="51" name="Picture 5" descr="2020 Best and Brightest Companies to Work For in the Nation® – The Best and  Brightest">
            <a:extLst>
              <a:ext uri="{FF2B5EF4-FFF2-40B4-BE49-F238E27FC236}">
                <a16:creationId xmlns:a16="http://schemas.microsoft.com/office/drawing/2014/main" id="{43204CD3-A10B-407E-A6FE-3FF22ABBE9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9172" y="2213066"/>
            <a:ext cx="906255" cy="73883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Sterling Seacrest Partners | SSP Ranks 20th on the 2020 Business Insurance  Best Places to Work Agency">
            <a:extLst>
              <a:ext uri="{FF2B5EF4-FFF2-40B4-BE49-F238E27FC236}">
                <a16:creationId xmlns:a16="http://schemas.microsoft.com/office/drawing/2014/main" id="{81156475-1035-4F87-A684-77AF24EC32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5798" y="3074332"/>
            <a:ext cx="1641267" cy="51829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0" descr="American Institutes for Research Recognized as a Best Place to Work for  Women and Diverse Managers | American Institutes for Research">
            <a:extLst>
              <a:ext uri="{FF2B5EF4-FFF2-40B4-BE49-F238E27FC236}">
                <a16:creationId xmlns:a16="http://schemas.microsoft.com/office/drawing/2014/main" id="{9A2F54C1-B0BB-4847-8E3E-EDCAC525437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1804" t="10064" r="23923" b="10458"/>
          <a:stretch/>
        </p:blipFill>
        <p:spPr bwMode="auto">
          <a:xfrm>
            <a:off x="4757730" y="2658889"/>
            <a:ext cx="1539293" cy="141782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Disability Equality Index – AAPD">
            <a:extLst>
              <a:ext uri="{FF2B5EF4-FFF2-40B4-BE49-F238E27FC236}">
                <a16:creationId xmlns:a16="http://schemas.microsoft.com/office/drawing/2014/main" id="{E16F2053-C48A-436A-8312-0EC69DEA4D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0762" y="3936030"/>
            <a:ext cx="2446276" cy="81542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Rackspace Named a Best Place to Work for LGBTQ Equality">
            <a:extLst>
              <a:ext uri="{FF2B5EF4-FFF2-40B4-BE49-F238E27FC236}">
                <a16:creationId xmlns:a16="http://schemas.microsoft.com/office/drawing/2014/main" id="{44F0D0DE-F49F-4851-AF5E-E063E37865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61103" y="2251593"/>
            <a:ext cx="2417280" cy="54798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Veteran Friendly Employer - Human Resources Department - Kalamazoo Michigan  County Government Web Site">
            <a:extLst>
              <a:ext uri="{FF2B5EF4-FFF2-40B4-BE49-F238E27FC236}">
                <a16:creationId xmlns:a16="http://schemas.microsoft.com/office/drawing/2014/main" id="{750E33F9-A9C2-4159-867B-4BD623DBD68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51198" y="3532695"/>
            <a:ext cx="1080536" cy="1268207"/>
          </a:xfrm>
          <a:prstGeom prst="rect">
            <a:avLst/>
          </a:prstGeom>
          <a:noFill/>
          <a:extLst>
            <a:ext uri="{909E8E84-426E-40DD-AFC4-6F175D3DCCD1}">
              <a14:hiddenFill xmlns:a14="http://schemas.microsoft.com/office/drawing/2010/main">
                <a:solidFill>
                  <a:srgbClr val="FFFFFF"/>
                </a:solidFill>
              </a14:hiddenFill>
            </a:ext>
          </a:extLst>
        </p:spPr>
      </p:pic>
      <p:sp>
        <p:nvSpPr>
          <p:cNvPr id="3" name="TrackerAlphaBlue 15">
            <a:extLst>
              <a:ext uri="{FF2B5EF4-FFF2-40B4-BE49-F238E27FC236}">
                <a16:creationId xmlns:a16="http://schemas.microsoft.com/office/drawing/2014/main" id="{58E3BC5C-53FB-F2AE-90B3-425F910442CA}"/>
              </a:ext>
            </a:extLst>
          </p:cNvPr>
          <p:cNvSpPr/>
          <p:nvPr>
            <p:custDataLst>
              <p:tags r:id="rId4"/>
            </p:custDataLst>
          </p:nvPr>
        </p:nvSpPr>
        <p:spPr>
          <a:xfrm>
            <a:off x="496400" y="773922"/>
            <a:ext cx="400258" cy="400258"/>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500" b="1" dirty="0">
                <a:solidFill>
                  <a:schemeClr val="bg1"/>
                </a:solidFill>
                <a:latin typeface="+mj-lt"/>
              </a:rPr>
              <a:t>D</a:t>
            </a:r>
          </a:p>
        </p:txBody>
      </p:sp>
    </p:spTree>
    <p:extLst>
      <p:ext uri="{BB962C8B-B14F-4D97-AF65-F5344CB8AC3E}">
        <p14:creationId xmlns:p14="http://schemas.microsoft.com/office/powerpoint/2010/main" val="23054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B831C12-5047-4D81-8723-ED757FDE8E08}"/>
              </a:ext>
            </a:extLst>
          </p:cNvPr>
          <p:cNvGraphicFramePr>
            <a:graphicFrameLocks noChangeAspect="1"/>
          </p:cNvGraphicFramePr>
          <p:nvPr>
            <p:custDataLst>
              <p:tags r:id="rId1"/>
            </p:custDataLst>
            <p:extLst>
              <p:ext uri="{D42A27DB-BD31-4B8C-83A1-F6EECF244321}">
                <p14:modId xmlns:p14="http://schemas.microsoft.com/office/powerpoint/2010/main" val="26999292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6" name="Object 5" hidden="1">
                        <a:extLst>
                          <a:ext uri="{FF2B5EF4-FFF2-40B4-BE49-F238E27FC236}">
                            <a16:creationId xmlns:a16="http://schemas.microsoft.com/office/drawing/2014/main" id="{1B831C12-5047-4D81-8723-ED757FDE8E08}"/>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86801B-597C-4F8D-BDA4-FAB02E0139DD}"/>
              </a:ext>
            </a:extLst>
          </p:cNvPr>
          <p:cNvSpPr>
            <a:spLocks noGrp="1"/>
          </p:cNvSpPr>
          <p:nvPr>
            <p:ph type="title"/>
          </p:nvPr>
        </p:nvSpPr>
        <p:spPr>
          <a:xfrm>
            <a:off x="554736" y="396030"/>
            <a:ext cx="11082528" cy="769441"/>
          </a:xfrm>
        </p:spPr>
        <p:txBody>
          <a:bodyPr vert="horz"/>
          <a:lstStyle/>
          <a:p>
            <a:pPr marL="401638"/>
            <a:r>
              <a:rPr lang="en-US" b="1" dirty="0"/>
              <a:t>We have invested in our local </a:t>
            </a:r>
            <a:r>
              <a:rPr lang="en-US" dirty="0"/>
              <a:t>communities to advance the health of Michiganders and create strong and vibrant neighborhoods</a:t>
            </a:r>
          </a:p>
        </p:txBody>
      </p:sp>
      <p:cxnSp>
        <p:nvCxnSpPr>
          <p:cNvPr id="38" name="LineBasicStrong 102">
            <a:extLst>
              <a:ext uri="{FF2B5EF4-FFF2-40B4-BE49-F238E27FC236}">
                <a16:creationId xmlns:a16="http://schemas.microsoft.com/office/drawing/2014/main" id="{0BA495B5-F66C-4279-B164-25F3D15A2D73}"/>
              </a:ext>
            </a:extLst>
          </p:cNvPr>
          <p:cNvCxnSpPr>
            <a:cxnSpLocks/>
          </p:cNvCxnSpPr>
          <p:nvPr>
            <p:custDataLst>
              <p:tags r:id="rId2"/>
            </p:custDataLst>
          </p:nvPr>
        </p:nvCxnSpPr>
        <p:spPr>
          <a:xfrm flipH="1">
            <a:off x="1048540" y="4180154"/>
            <a:ext cx="10094920" cy="0"/>
          </a:xfrm>
          <a:prstGeom prst="straightConnector1">
            <a:avLst/>
          </a:prstGeom>
          <a:ln w="3175" cap="flat">
            <a:solidFill>
              <a:schemeClr val="tx1"/>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5F40483-99C0-41F2-BE36-F8AFB47C7209}"/>
              </a:ext>
            </a:extLst>
          </p:cNvPr>
          <p:cNvSpPr txBox="1">
            <a:spLocks/>
          </p:cNvSpPr>
          <p:nvPr/>
        </p:nvSpPr>
        <p:spPr>
          <a:xfrm>
            <a:off x="1048540" y="1322006"/>
            <a:ext cx="10094920"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2133" b="1" i="1" dirty="0">
                <a:solidFill>
                  <a:schemeClr val="accent3"/>
                </a:solidFill>
              </a:rPr>
              <a:t>Improving care in our markets…</a:t>
            </a:r>
          </a:p>
        </p:txBody>
      </p:sp>
      <p:sp>
        <p:nvSpPr>
          <p:cNvPr id="40" name="TextBox 39">
            <a:extLst>
              <a:ext uri="{FF2B5EF4-FFF2-40B4-BE49-F238E27FC236}">
                <a16:creationId xmlns:a16="http://schemas.microsoft.com/office/drawing/2014/main" id="{E5125F8B-EE53-447F-A229-81146CED6B9D}"/>
              </a:ext>
            </a:extLst>
          </p:cNvPr>
          <p:cNvSpPr txBox="1">
            <a:spLocks/>
          </p:cNvSpPr>
          <p:nvPr/>
        </p:nvSpPr>
        <p:spPr>
          <a:xfrm>
            <a:off x="1048540" y="4279138"/>
            <a:ext cx="10094920"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spcBef>
                <a:spcPct val="50000"/>
              </a:spcBef>
              <a:buNone/>
            </a:pPr>
            <a:r>
              <a:rPr lang="en-US" sz="2133" b="1" i="1" dirty="0">
                <a:solidFill>
                  <a:schemeClr val="accent3"/>
                </a:solidFill>
              </a:rPr>
              <a:t>…and supporting our communities</a:t>
            </a:r>
          </a:p>
        </p:txBody>
      </p:sp>
      <p:sp>
        <p:nvSpPr>
          <p:cNvPr id="44" name="TextBox 43">
            <a:extLst>
              <a:ext uri="{FF2B5EF4-FFF2-40B4-BE49-F238E27FC236}">
                <a16:creationId xmlns:a16="http://schemas.microsoft.com/office/drawing/2014/main" id="{6FFCA354-F5A3-4122-AFAC-A40A44C15E9B}"/>
              </a:ext>
            </a:extLst>
          </p:cNvPr>
          <p:cNvSpPr txBox="1">
            <a:spLocks/>
          </p:cNvSpPr>
          <p:nvPr>
            <p:custDataLst>
              <p:tags r:id="rId3"/>
            </p:custDataLst>
          </p:nvPr>
        </p:nvSpPr>
        <p:spPr>
          <a:xfrm>
            <a:off x="1049415" y="4829527"/>
            <a:ext cx="6791933" cy="155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spAutoFit/>
          </a:bodyPr>
          <a:lstStyle>
            <a:defPPr>
              <a:defRPr lang="en-US"/>
            </a:defPPr>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spcBef>
                <a:spcPct val="100000"/>
              </a:spcBef>
              <a:buNone/>
            </a:pPr>
            <a:r>
              <a:rPr lang="en-US" sz="1867" i="1" dirty="0">
                <a:solidFill>
                  <a:schemeClr val="tx1"/>
                </a:solidFill>
              </a:rPr>
              <a:t>Supporting the </a:t>
            </a:r>
            <a:r>
              <a:rPr lang="en-US" sz="1867" b="1" i="1" dirty="0">
                <a:solidFill>
                  <a:schemeClr val="tx1"/>
                </a:solidFill>
              </a:rPr>
              <a:t>“Grand Bargain” </a:t>
            </a:r>
            <a:r>
              <a:rPr lang="en-US" sz="1867" i="1" dirty="0">
                <a:solidFill>
                  <a:schemeClr val="tx1"/>
                </a:solidFill>
              </a:rPr>
              <a:t>to preserve Detroit’s cultural artifacts &amp; minimize the impacts of the city’s bankruptcy </a:t>
            </a:r>
          </a:p>
          <a:p>
            <a:pPr marL="0" indent="0">
              <a:spcBef>
                <a:spcPct val="100000"/>
              </a:spcBef>
              <a:buNone/>
            </a:pPr>
            <a:r>
              <a:rPr lang="en-US" sz="1867" b="1" i="1" dirty="0">
                <a:solidFill>
                  <a:schemeClr val="tx1"/>
                </a:solidFill>
              </a:rPr>
              <a:t>Investing in local neighborhoods</a:t>
            </a:r>
            <a:r>
              <a:rPr lang="en-US" sz="1867" i="1" dirty="0">
                <a:solidFill>
                  <a:schemeClr val="tx1"/>
                </a:solidFill>
              </a:rPr>
              <a:t> like East Warren and Cadieux to improve housing affordability &amp; kickstart business</a:t>
            </a:r>
            <a:endParaRPr lang="en-US" sz="1867" b="1" i="1" dirty="0">
              <a:solidFill>
                <a:schemeClr val="tx1"/>
              </a:solidFill>
            </a:endParaRPr>
          </a:p>
        </p:txBody>
      </p:sp>
      <p:grpSp>
        <p:nvGrpSpPr>
          <p:cNvPr id="15" name="Group 14">
            <a:extLst>
              <a:ext uri="{FF2B5EF4-FFF2-40B4-BE49-F238E27FC236}">
                <a16:creationId xmlns:a16="http://schemas.microsoft.com/office/drawing/2014/main" id="{048E49D3-3E88-4AE9-A11C-FA00B1979061}"/>
              </a:ext>
            </a:extLst>
          </p:cNvPr>
          <p:cNvGrpSpPr/>
          <p:nvPr/>
        </p:nvGrpSpPr>
        <p:grpSpPr>
          <a:xfrm>
            <a:off x="7902826" y="1229906"/>
            <a:ext cx="3240635" cy="642632"/>
            <a:chOff x="6484725" y="1222878"/>
            <a:chExt cx="2392660" cy="474475"/>
          </a:xfrm>
        </p:grpSpPr>
        <p:pic>
          <p:nvPicPr>
            <p:cNvPr id="9" name="Picture 8">
              <a:extLst>
                <a:ext uri="{FF2B5EF4-FFF2-40B4-BE49-F238E27FC236}">
                  <a16:creationId xmlns:a16="http://schemas.microsoft.com/office/drawing/2014/main" id="{81C90E61-CBBE-40BE-94F1-C6BB7E80607D}"/>
                </a:ext>
              </a:extLst>
            </p:cNvPr>
            <p:cNvPicPr>
              <a:picLocks noChangeAspect="1"/>
            </p:cNvPicPr>
            <p:nvPr/>
          </p:nvPicPr>
          <p:blipFill>
            <a:blip r:embed="rId8"/>
            <a:stretch>
              <a:fillRect/>
            </a:stretch>
          </p:blipFill>
          <p:spPr>
            <a:xfrm>
              <a:off x="6484725" y="1298817"/>
              <a:ext cx="1241997" cy="322596"/>
            </a:xfrm>
            <a:prstGeom prst="rect">
              <a:avLst/>
            </a:prstGeom>
          </p:spPr>
        </p:pic>
        <p:pic>
          <p:nvPicPr>
            <p:cNvPr id="10" name="Picture 9">
              <a:extLst>
                <a:ext uri="{FF2B5EF4-FFF2-40B4-BE49-F238E27FC236}">
                  <a16:creationId xmlns:a16="http://schemas.microsoft.com/office/drawing/2014/main" id="{5BCABC2F-958F-4B63-AC41-E39BCA385A31}"/>
                </a:ext>
              </a:extLst>
            </p:cNvPr>
            <p:cNvPicPr>
              <a:picLocks noChangeAspect="1"/>
            </p:cNvPicPr>
            <p:nvPr/>
          </p:nvPicPr>
          <p:blipFill>
            <a:blip r:embed="rId9"/>
            <a:stretch>
              <a:fillRect/>
            </a:stretch>
          </p:blipFill>
          <p:spPr>
            <a:xfrm>
              <a:off x="7801060" y="1222878"/>
              <a:ext cx="1076325" cy="474475"/>
            </a:xfrm>
            <a:prstGeom prst="rect">
              <a:avLst/>
            </a:prstGeom>
          </p:spPr>
        </p:pic>
      </p:grpSp>
      <p:pic>
        <p:nvPicPr>
          <p:cNvPr id="16" name="Picture 15">
            <a:extLst>
              <a:ext uri="{FF2B5EF4-FFF2-40B4-BE49-F238E27FC236}">
                <a16:creationId xmlns:a16="http://schemas.microsoft.com/office/drawing/2014/main" id="{6DF64E27-4C38-4D46-B8DC-4F5CBA5BAADB}"/>
              </a:ext>
            </a:extLst>
          </p:cNvPr>
          <p:cNvPicPr>
            <a:picLocks noChangeAspect="1"/>
          </p:cNvPicPr>
          <p:nvPr/>
        </p:nvPicPr>
        <p:blipFill>
          <a:blip r:embed="rId10"/>
          <a:stretch>
            <a:fillRect/>
          </a:stretch>
        </p:blipFill>
        <p:spPr>
          <a:xfrm>
            <a:off x="9207710" y="4916805"/>
            <a:ext cx="1861820" cy="1241213"/>
          </a:xfrm>
          <a:prstGeom prst="rect">
            <a:avLst/>
          </a:prstGeom>
        </p:spPr>
      </p:pic>
      <p:pic>
        <p:nvPicPr>
          <p:cNvPr id="14354" name="Picture 18" descr="About the DIA | Detroit Institute of Arts Museum">
            <a:extLst>
              <a:ext uri="{FF2B5EF4-FFF2-40B4-BE49-F238E27FC236}">
                <a16:creationId xmlns:a16="http://schemas.microsoft.com/office/drawing/2014/main" id="{85342E19-9F05-486A-9CC7-9424287E4E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1349" y="4510822"/>
            <a:ext cx="1577340" cy="1051560"/>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ACAB02D-A72C-4A98-9A52-6BAAFC65CE1C}"/>
              </a:ext>
            </a:extLst>
          </p:cNvPr>
          <p:cNvGrpSpPr/>
          <p:nvPr/>
        </p:nvGrpSpPr>
        <p:grpSpPr>
          <a:xfrm>
            <a:off x="1048540" y="1872333"/>
            <a:ext cx="10094920" cy="697755"/>
            <a:chOff x="1336675" y="1415226"/>
            <a:chExt cx="7571190" cy="523316"/>
          </a:xfrm>
        </p:grpSpPr>
        <p:sp>
          <p:nvSpPr>
            <p:cNvPr id="19" name="TextBox 18">
              <a:extLst>
                <a:ext uri="{FF2B5EF4-FFF2-40B4-BE49-F238E27FC236}">
                  <a16:creationId xmlns:a16="http://schemas.microsoft.com/office/drawing/2014/main" id="{C7BEC322-3A56-4758-AFD7-AFC5D7748BFA}"/>
                </a:ext>
              </a:extLst>
            </p:cNvPr>
            <p:cNvSpPr txBox="1"/>
            <p:nvPr/>
          </p:nvSpPr>
          <p:spPr>
            <a:xfrm>
              <a:off x="1336675" y="1446053"/>
              <a:ext cx="1243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3200" b="1" dirty="0">
                  <a:solidFill>
                    <a:schemeClr val="accent3"/>
                  </a:solidFill>
                </a:rPr>
                <a:t>&gt;$1.5B</a:t>
              </a:r>
            </a:p>
          </p:txBody>
        </p:sp>
        <p:sp>
          <p:nvSpPr>
            <p:cNvPr id="20" name="TextBox 19">
              <a:extLst>
                <a:ext uri="{FF2B5EF4-FFF2-40B4-BE49-F238E27FC236}">
                  <a16:creationId xmlns:a16="http://schemas.microsoft.com/office/drawing/2014/main" id="{1A574FA7-F542-46EC-AD45-992A810973E3}"/>
                </a:ext>
              </a:extLst>
            </p:cNvPr>
            <p:cNvSpPr txBox="1"/>
            <p:nvPr/>
          </p:nvSpPr>
          <p:spPr>
            <a:xfrm>
              <a:off x="2579715" y="1415226"/>
              <a:ext cx="6328150" cy="52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1867" i="1" dirty="0">
                  <a:solidFill>
                    <a:schemeClr val="tx1"/>
                  </a:solidFill>
                </a:rPr>
                <a:t>…dedicated over 18 years to the Michigan Health Endowment Fund to improve children’s and seniors’ health</a:t>
              </a:r>
            </a:p>
          </p:txBody>
        </p:sp>
      </p:grpSp>
      <p:grpSp>
        <p:nvGrpSpPr>
          <p:cNvPr id="4" name="Group 3">
            <a:extLst>
              <a:ext uri="{FF2B5EF4-FFF2-40B4-BE49-F238E27FC236}">
                <a16:creationId xmlns:a16="http://schemas.microsoft.com/office/drawing/2014/main" id="{6A49D091-9F9C-43A6-8D17-343D47A4E86B}"/>
              </a:ext>
            </a:extLst>
          </p:cNvPr>
          <p:cNvGrpSpPr/>
          <p:nvPr/>
        </p:nvGrpSpPr>
        <p:grpSpPr>
          <a:xfrm>
            <a:off x="1048540" y="2668944"/>
            <a:ext cx="10094920" cy="697755"/>
            <a:chOff x="1336675" y="2058999"/>
            <a:chExt cx="7571190" cy="523316"/>
          </a:xfrm>
        </p:grpSpPr>
        <p:sp>
          <p:nvSpPr>
            <p:cNvPr id="23" name="TextBox 22">
              <a:extLst>
                <a:ext uri="{FF2B5EF4-FFF2-40B4-BE49-F238E27FC236}">
                  <a16:creationId xmlns:a16="http://schemas.microsoft.com/office/drawing/2014/main" id="{37379FA0-2F63-4A24-964F-0A11B8CCD76F}"/>
                </a:ext>
              </a:extLst>
            </p:cNvPr>
            <p:cNvSpPr txBox="1"/>
            <p:nvPr/>
          </p:nvSpPr>
          <p:spPr>
            <a:xfrm>
              <a:off x="1336675" y="2089826"/>
              <a:ext cx="1243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3200" b="1" dirty="0">
                  <a:solidFill>
                    <a:schemeClr val="accent3"/>
                  </a:solidFill>
                </a:rPr>
                <a:t>&gt;$2.1B</a:t>
              </a:r>
            </a:p>
          </p:txBody>
        </p:sp>
        <p:sp>
          <p:nvSpPr>
            <p:cNvPr id="24" name="TextBox 23">
              <a:extLst>
                <a:ext uri="{FF2B5EF4-FFF2-40B4-BE49-F238E27FC236}">
                  <a16:creationId xmlns:a16="http://schemas.microsoft.com/office/drawing/2014/main" id="{BA774D9D-E2FC-492F-8F4E-227605972C39}"/>
                </a:ext>
              </a:extLst>
            </p:cNvPr>
            <p:cNvSpPr txBox="1"/>
            <p:nvPr/>
          </p:nvSpPr>
          <p:spPr>
            <a:xfrm>
              <a:off x="2579715" y="2058999"/>
              <a:ext cx="6328150" cy="52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1867" i="1" dirty="0">
                  <a:solidFill>
                    <a:schemeClr val="tx1"/>
                  </a:solidFill>
                </a:rPr>
                <a:t>…devoted to support members and employers in accessing needed care during the COVID-19 pandemic</a:t>
              </a:r>
            </a:p>
          </p:txBody>
        </p:sp>
      </p:grpSp>
      <p:grpSp>
        <p:nvGrpSpPr>
          <p:cNvPr id="5" name="Group 4">
            <a:extLst>
              <a:ext uri="{FF2B5EF4-FFF2-40B4-BE49-F238E27FC236}">
                <a16:creationId xmlns:a16="http://schemas.microsoft.com/office/drawing/2014/main" id="{C45190D6-9244-4DDE-8C22-B980EE69E54E}"/>
              </a:ext>
            </a:extLst>
          </p:cNvPr>
          <p:cNvGrpSpPr/>
          <p:nvPr/>
        </p:nvGrpSpPr>
        <p:grpSpPr>
          <a:xfrm>
            <a:off x="1048540" y="3424519"/>
            <a:ext cx="10094920" cy="697755"/>
            <a:chOff x="1336675" y="2595050"/>
            <a:chExt cx="7571190" cy="523316"/>
          </a:xfrm>
        </p:grpSpPr>
        <p:sp>
          <p:nvSpPr>
            <p:cNvPr id="26" name="TextBox 25">
              <a:extLst>
                <a:ext uri="{FF2B5EF4-FFF2-40B4-BE49-F238E27FC236}">
                  <a16:creationId xmlns:a16="http://schemas.microsoft.com/office/drawing/2014/main" id="{8049B0E5-8E9B-405A-B4AD-D1EDA103FE2F}"/>
                </a:ext>
              </a:extLst>
            </p:cNvPr>
            <p:cNvSpPr txBox="1"/>
            <p:nvPr/>
          </p:nvSpPr>
          <p:spPr>
            <a:xfrm>
              <a:off x="1336675" y="2625876"/>
              <a:ext cx="1243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lgn="ctr">
                <a:buNone/>
              </a:pPr>
              <a:r>
                <a:rPr lang="en-US" sz="3200" b="1" dirty="0">
                  <a:solidFill>
                    <a:schemeClr val="accent3"/>
                  </a:solidFill>
                </a:rPr>
                <a:t>&gt;$3.5M</a:t>
              </a:r>
            </a:p>
          </p:txBody>
        </p:sp>
        <p:sp>
          <p:nvSpPr>
            <p:cNvPr id="27" name="TextBox 26">
              <a:extLst>
                <a:ext uri="{FF2B5EF4-FFF2-40B4-BE49-F238E27FC236}">
                  <a16:creationId xmlns:a16="http://schemas.microsoft.com/office/drawing/2014/main" id="{3AA9B999-BC79-4C63-A5B9-8A06941132FA}"/>
                </a:ext>
              </a:extLst>
            </p:cNvPr>
            <p:cNvSpPr txBox="1"/>
            <p:nvPr/>
          </p:nvSpPr>
          <p:spPr>
            <a:xfrm>
              <a:off x="2579715" y="2595050"/>
              <a:ext cx="6328150" cy="52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spAutoFit/>
            </a:bodyPr>
            <a:lstStyle>
              <a:lvl1pPr marL="342900" lvl="0" indent="-342900" eaLnBrk="1" hangingPunct="1">
                <a:spcBef>
                  <a:spcPct val="20000"/>
                </a:spcBef>
                <a:buFont typeface="Arial" panose="020B0604020202020204" pitchFamily="34" charset="0"/>
                <a:buChar char="•"/>
                <a:defRPr>
                  <a:solidFill>
                    <a:srgbClr val="1F497D"/>
                  </a:solidFill>
                  <a:latin typeface="Arial"/>
                  <a:cs typeface="Arial"/>
                </a:defRPr>
              </a:lvl1pPr>
              <a:lvl2pPr marL="742950" lvl="1" indent="-285750" eaLnBrk="1" hangingPunct="1">
                <a:spcBef>
                  <a:spcPct val="20000"/>
                </a:spcBef>
                <a:buFont typeface="Arial" panose="020B0604020202020204" pitchFamily="34" charset="0"/>
                <a:buChar char="–"/>
                <a:defRPr sz="1600">
                  <a:solidFill>
                    <a:srgbClr val="1F497D"/>
                  </a:solidFill>
                  <a:latin typeface="Arial"/>
                  <a:cs typeface="Arial"/>
                </a:defRPr>
              </a:lvl2pPr>
              <a:lvl3pPr marL="1143000" lvl="2" indent="-228600" eaLnBrk="1" hangingPunct="1">
                <a:spcBef>
                  <a:spcPct val="20000"/>
                </a:spcBef>
                <a:buFont typeface="Arial" panose="020B0604020202020204" pitchFamily="34" charset="0"/>
                <a:buChar char="•"/>
                <a:defRPr sz="1400">
                  <a:solidFill>
                    <a:srgbClr val="1F497D"/>
                  </a:solidFill>
                  <a:latin typeface="Arial"/>
                  <a:cs typeface="Arial"/>
                </a:defRPr>
              </a:lvl3pPr>
              <a:lvl4pPr marL="1600200" lvl="3" indent="-228600" eaLnBrk="1" hangingPunct="1">
                <a:spcBef>
                  <a:spcPct val="20000"/>
                </a:spcBef>
                <a:buFont typeface="Arial" panose="020B0604020202020204" pitchFamily="34" charset="0"/>
                <a:buChar char="–"/>
                <a:defRPr sz="1200">
                  <a:solidFill>
                    <a:srgbClr val="1F497D"/>
                  </a:solidFill>
                  <a:latin typeface="Arial"/>
                  <a:cs typeface="Arial"/>
                </a:defRPr>
              </a:lvl4pPr>
              <a:lvl5pPr marL="2057400" lvl="4" indent="-228600" eaLnBrk="1" hangingPunct="1">
                <a:spcBef>
                  <a:spcPct val="20000"/>
                </a:spcBef>
                <a:buFont typeface="Arial" panose="020B0604020202020204" pitchFamily="34" charset="0"/>
                <a:buChar char="•"/>
                <a:defRPr sz="1000">
                  <a:solidFill>
                    <a:srgbClr val="1F497D"/>
                  </a:solidFill>
                  <a:latin typeface="Arial"/>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indent="0">
                <a:buNone/>
              </a:pPr>
              <a:r>
                <a:rPr lang="en-US" sz="1867" i="1" dirty="0">
                  <a:solidFill>
                    <a:schemeClr val="tx1"/>
                  </a:solidFill>
                </a:rPr>
                <a:t>…granted to community organizations and physicians improving health in the state of Michigan</a:t>
              </a:r>
            </a:p>
          </p:txBody>
        </p:sp>
      </p:grpSp>
      <p:sp>
        <p:nvSpPr>
          <p:cNvPr id="7" name="TrackerAlphaBlue 15">
            <a:extLst>
              <a:ext uri="{FF2B5EF4-FFF2-40B4-BE49-F238E27FC236}">
                <a16:creationId xmlns:a16="http://schemas.microsoft.com/office/drawing/2014/main" id="{64DB4136-50A7-4213-22F2-7B53E4509FCA}"/>
              </a:ext>
            </a:extLst>
          </p:cNvPr>
          <p:cNvSpPr/>
          <p:nvPr>
            <p:custDataLst>
              <p:tags r:id="rId4"/>
            </p:custDataLst>
          </p:nvPr>
        </p:nvSpPr>
        <p:spPr>
          <a:xfrm>
            <a:off x="496400" y="388363"/>
            <a:ext cx="400258" cy="400258"/>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500" b="1" dirty="0">
                <a:solidFill>
                  <a:schemeClr val="bg1"/>
                </a:solidFill>
                <a:latin typeface="+mj-lt"/>
              </a:rPr>
              <a:t>E</a:t>
            </a:r>
          </a:p>
        </p:txBody>
      </p:sp>
    </p:spTree>
    <p:extLst>
      <p:ext uri="{BB962C8B-B14F-4D97-AF65-F5344CB8AC3E}">
        <p14:creationId xmlns:p14="http://schemas.microsoft.com/office/powerpoint/2010/main" val="273518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PRESENTATIONDONOTDELETE" val="&lt;?xml version=&quot;1.0&quot; encoding=&quot;UTF-16&quot; standalone=&quot;yes&quot;?&gt;&lt;root reqver=&quot;25060&quot;&gt;&lt;version val=&quot;28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SCLIENT" val="True"/>
  <p:tag name="TCCONTRASTACCENTS" val="4|5|6|7|8|9"/>
  <p:tag name="TCLIGHTACCENTS" val="4|5|6|7|8|9"/>
  <p:tag name="TEMPLATELASTEDITED" val="2022-02-17 09:25 AM"/>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1.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102.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103.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04.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05.xml><?xml version="1.0" encoding="utf-8"?>
<p:tagLst xmlns:a="http://schemas.openxmlformats.org/drawingml/2006/main" xmlns:r="http://schemas.openxmlformats.org/officeDocument/2006/relationships" xmlns:p="http://schemas.openxmlformats.org/presentationml/2006/main">
  <p:tag name="SHAPENAME" val="Straight Connector 17"/>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0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14.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15.xml><?xml version="1.0" encoding="utf-8"?>
<p:tagLst xmlns:a="http://schemas.openxmlformats.org/drawingml/2006/main" xmlns:r="http://schemas.openxmlformats.org/officeDocument/2006/relationships" xmlns:p="http://schemas.openxmlformats.org/presentationml/2006/main">
  <p:tag name="SHAPENAME" val="TopLineLeft"/>
</p:tagLst>
</file>

<file path=ppt/tags/tag11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3.xml><?xml version="1.0" encoding="utf-8"?>
<p:tagLst xmlns:a="http://schemas.openxmlformats.org/drawingml/2006/main" xmlns:r="http://schemas.openxmlformats.org/officeDocument/2006/relationships" xmlns:p="http://schemas.openxmlformats.org/presentationml/2006/main">
  <p:tag name="SHAPENAME" val="BottomLine"/>
</p:tagLst>
</file>

<file path=ppt/tags/tag124.xml><?xml version="1.0" encoding="utf-8"?>
<p:tagLst xmlns:a="http://schemas.openxmlformats.org/drawingml/2006/main" xmlns:r="http://schemas.openxmlformats.org/officeDocument/2006/relationships" xmlns:p="http://schemas.openxmlformats.org/presentationml/2006/main">
  <p:tag name="SHAPENAME" val="TopLin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xml><?xml version="1.0" encoding="utf-8"?>
<p:tagLst xmlns:a="http://schemas.openxmlformats.org/drawingml/2006/main" xmlns:r="http://schemas.openxmlformats.org/officeDocument/2006/relationships" xmlns:p="http://schemas.openxmlformats.org/presentationml/2006/main">
  <p:tag name="SHAPENAME" val="5. Source"/>
</p:tagLst>
</file>

<file path=ppt/tags/tag1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SHAPENAME" val="5. Sourc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4.xml><?xml version="1.0" encoding="utf-8"?>
<p:tagLst xmlns:a="http://schemas.openxmlformats.org/drawingml/2006/main" xmlns:r="http://schemas.openxmlformats.org/officeDocument/2006/relationships" xmlns:p="http://schemas.openxmlformats.org/presentationml/2006/main">
  <p:tag name="SHAPENAME" val="Grid"/>
</p:tagLst>
</file>

<file path=ppt/tags/tag135.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6.xml><?xml version="1.0" encoding="utf-8"?>
<p:tagLst xmlns:a="http://schemas.openxmlformats.org/drawingml/2006/main" xmlns:r="http://schemas.openxmlformats.org/officeDocument/2006/relationships" xmlns:p="http://schemas.openxmlformats.org/presentationml/2006/main">
  <p:tag name="NAME" val="ACET"/>
</p:tagLst>
</file>

<file path=ppt/tags/tag137.xml><?xml version="1.0" encoding="utf-8"?>
<p:tagLst xmlns:a="http://schemas.openxmlformats.org/drawingml/2006/main" xmlns:r="http://schemas.openxmlformats.org/officeDocument/2006/relationships" xmlns:p="http://schemas.openxmlformats.org/presentationml/2006/main">
  <p:tag name="SHAPENAME" val="BottomLine"/>
</p:tagLst>
</file>

<file path=ppt/tags/tag138.xml><?xml version="1.0" encoding="utf-8"?>
<p:tagLst xmlns:a="http://schemas.openxmlformats.org/drawingml/2006/main" xmlns:r="http://schemas.openxmlformats.org/officeDocument/2006/relationships" xmlns:p="http://schemas.openxmlformats.org/presentationml/2006/main">
  <p:tag name="SHAPENAME" val="TopLine"/>
</p:tagLst>
</file>

<file path=ppt/tags/tag139.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NAME" val="Moon"/>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ANGLE" val="5"/>
</p:tagLst>
</file>

<file path=ppt/tags/tag145.xml><?xml version="1.0" encoding="utf-8"?>
<p:tagLst xmlns:a="http://schemas.openxmlformats.org/drawingml/2006/main" xmlns:r="http://schemas.openxmlformats.org/officeDocument/2006/relationships" xmlns:p="http://schemas.openxmlformats.org/presentationml/2006/main">
  <p:tag name="ANGLE" val="5"/>
</p:tagLst>
</file>

<file path=ppt/tags/tag146.xml><?xml version="1.0" encoding="utf-8"?>
<p:tagLst xmlns:a="http://schemas.openxmlformats.org/drawingml/2006/main" xmlns:r="http://schemas.openxmlformats.org/officeDocument/2006/relationships" xmlns:p="http://schemas.openxmlformats.org/presentationml/2006/main">
  <p:tag name="ANGLE" val="4"/>
</p:tagLst>
</file>

<file path=ppt/tags/tag147.xml><?xml version="1.0" encoding="utf-8"?>
<p:tagLst xmlns:a="http://schemas.openxmlformats.org/drawingml/2006/main" xmlns:r="http://schemas.openxmlformats.org/officeDocument/2006/relationships" xmlns:p="http://schemas.openxmlformats.org/presentationml/2006/main">
  <p:tag name="ANGLE" val="4"/>
</p:tagLst>
</file>

<file path=ppt/tags/tag148.xml><?xml version="1.0" encoding="utf-8"?>
<p:tagLst xmlns:a="http://schemas.openxmlformats.org/drawingml/2006/main" xmlns:r="http://schemas.openxmlformats.org/officeDocument/2006/relationships" xmlns:p="http://schemas.openxmlformats.org/presentationml/2006/main">
  <p:tag name="ANGLE" val="3"/>
</p:tagLst>
</file>

<file path=ppt/tags/tag149.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ANGLE" val="2"/>
</p:tagLst>
</file>

<file path=ppt/tags/tag151.xml><?xml version="1.0" encoding="utf-8"?>
<p:tagLst xmlns:a="http://schemas.openxmlformats.org/drawingml/2006/main" xmlns:r="http://schemas.openxmlformats.org/officeDocument/2006/relationships" xmlns:p="http://schemas.openxmlformats.org/presentationml/2006/main">
  <p:tag name="ANGLE" val="2"/>
</p:tagLst>
</file>

<file path=ppt/tags/tag152.xml><?xml version="1.0" encoding="utf-8"?>
<p:tagLst xmlns:a="http://schemas.openxmlformats.org/drawingml/2006/main" xmlns:r="http://schemas.openxmlformats.org/officeDocument/2006/relationships" xmlns:p="http://schemas.openxmlformats.org/presentationml/2006/main">
  <p:tag name="ANGLE" val="1"/>
</p:tagLst>
</file>

<file path=ppt/tags/tag153.xml><?xml version="1.0" encoding="utf-8"?>
<p:tagLst xmlns:a="http://schemas.openxmlformats.org/drawingml/2006/main" xmlns:r="http://schemas.openxmlformats.org/officeDocument/2006/relationships" xmlns:p="http://schemas.openxmlformats.org/presentationml/2006/main">
  <p:tag name="ANGLE" val="1"/>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6.xml><?xml version="1.0" encoding="utf-8"?>
<p:tagLst xmlns:a="http://schemas.openxmlformats.org/drawingml/2006/main" xmlns:r="http://schemas.openxmlformats.org/officeDocument/2006/relationships" xmlns:p="http://schemas.openxmlformats.org/presentationml/2006/main">
  <p:tag name="SHAPENAME" val="Subtitle"/>
</p:tagLst>
</file>

<file path=ppt/tags/tag157.xml><?xml version="1.0" encoding="utf-8"?>
<p:tagLst xmlns:a="http://schemas.openxmlformats.org/drawingml/2006/main" xmlns:r="http://schemas.openxmlformats.org/officeDocument/2006/relationships" xmlns:p="http://schemas.openxmlformats.org/presentationml/2006/main">
  <p:tag name="SHAPENAME" val="Title"/>
</p:tagLst>
</file>

<file path=ppt/tags/tag158.xml><?xml version="1.0" encoding="utf-8"?>
<p:tagLst xmlns:a="http://schemas.openxmlformats.org/drawingml/2006/main" xmlns:r="http://schemas.openxmlformats.org/officeDocument/2006/relationships" xmlns:p="http://schemas.openxmlformats.org/presentationml/2006/main">
  <p:tag name="SHAPENAME" val="Subtitl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3.xml><?xml version="1.0" encoding="utf-8"?>
<p:tagLst xmlns:a="http://schemas.openxmlformats.org/drawingml/2006/main" xmlns:r="http://schemas.openxmlformats.org/officeDocument/2006/relationships" xmlns:p="http://schemas.openxmlformats.org/presentationml/2006/main">
  <p:tag name="SHAPENAME" val="5. Source"/>
</p:tagLst>
</file>

<file path=ppt/tags/tag1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9.xml><?xml version="1.0" encoding="utf-8"?>
<p:tagLst xmlns:a="http://schemas.openxmlformats.org/drawingml/2006/main" xmlns:r="http://schemas.openxmlformats.org/officeDocument/2006/relationships" xmlns:p="http://schemas.openxmlformats.org/presentationml/2006/main">
  <p:tag name="SHAPENAME" val="5. Source"/>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xml><?xml version="1.0" encoding="utf-8"?>
<p:tagLst xmlns:a="http://schemas.openxmlformats.org/drawingml/2006/main" xmlns:r="http://schemas.openxmlformats.org/officeDocument/2006/relationships" xmlns:p="http://schemas.openxmlformats.org/presentationml/2006/main">
  <p:tag name="SHAPENAME" val="5. Source"/>
</p:tagLst>
</file>

<file path=ppt/tags/tag1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9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5.xml><?xml version="1.0" encoding="utf-8"?>
<p:tagLst xmlns:a="http://schemas.openxmlformats.org/drawingml/2006/main" xmlns:r="http://schemas.openxmlformats.org/officeDocument/2006/relationships" xmlns:p="http://schemas.openxmlformats.org/presentationml/2006/main">
  <p:tag name="SHAPENAME" val="5. Source"/>
</p:tagLst>
</file>

<file path=ppt/tags/tag1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7.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198.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199.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20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09.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10.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1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1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5. Source"/>
</p:tagLst>
</file>

<file path=ppt/tags/tag2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9.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21.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22.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8.xml><?xml version="1.0" encoding="utf-8"?>
<p:tagLst xmlns:a="http://schemas.openxmlformats.org/drawingml/2006/main" xmlns:r="http://schemas.openxmlformats.org/officeDocument/2006/relationships" xmlns:p="http://schemas.openxmlformats.org/presentationml/2006/main">
  <p:tag name="SHAPENAME" val="5. Source"/>
</p:tagLst>
</file>

<file path=ppt/tags/tag2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30.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31.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32.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33.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3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9.xml><?xml version="1.0" encoding="utf-8"?>
<p:tagLst xmlns:a="http://schemas.openxmlformats.org/drawingml/2006/main" xmlns:r="http://schemas.openxmlformats.org/officeDocument/2006/relationships" xmlns:p="http://schemas.openxmlformats.org/presentationml/2006/main">
  <p:tag name="SHAPENAME" val="5. Sourc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42.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43.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44.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4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50.xml><?xml version="1.0" encoding="utf-8"?>
<p:tagLst xmlns:a="http://schemas.openxmlformats.org/drawingml/2006/main" xmlns:r="http://schemas.openxmlformats.org/officeDocument/2006/relationships" xmlns:p="http://schemas.openxmlformats.org/presentationml/2006/main">
  <p:tag name="SHAPENAME" val="5. Source"/>
</p:tagLst>
</file>

<file path=ppt/tags/tag2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2.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53.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54.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55.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5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0.xml><?xml version="1.0" encoding="utf-8"?>
<p:tagLst xmlns:a="http://schemas.openxmlformats.org/drawingml/2006/main" xmlns:r="http://schemas.openxmlformats.org/officeDocument/2006/relationships" xmlns:p="http://schemas.openxmlformats.org/presentationml/2006/main">
  <p:tag name="SHAPENAME" val="5. Source"/>
</p:tagLst>
</file>

<file path=ppt/tags/tag2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3.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64.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65.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66.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1.xml><?xml version="1.0" encoding="utf-8"?>
<p:tagLst xmlns:a="http://schemas.openxmlformats.org/drawingml/2006/main" xmlns:r="http://schemas.openxmlformats.org/officeDocument/2006/relationships" xmlns:p="http://schemas.openxmlformats.org/presentationml/2006/main">
  <p:tag name="SHAPENAME" val="5. Source"/>
</p:tagLst>
</file>

<file path=ppt/tags/tag2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4.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75.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7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7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1.xml><?xml version="1.0" encoding="utf-8"?>
<p:tagLst xmlns:a="http://schemas.openxmlformats.org/drawingml/2006/main" xmlns:r="http://schemas.openxmlformats.org/officeDocument/2006/relationships" xmlns:p="http://schemas.openxmlformats.org/presentationml/2006/main">
  <p:tag name="SHAPENAME" val="5. Source"/>
</p:tagLst>
</file>

<file path=ppt/tags/tag2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4.xml><?xml version="1.0" encoding="utf-8"?>
<p:tagLst xmlns:a="http://schemas.openxmlformats.org/drawingml/2006/main" xmlns:r="http://schemas.openxmlformats.org/officeDocument/2006/relationships" xmlns:p="http://schemas.openxmlformats.org/presentationml/2006/main">
  <p:tag name="SHAPENAME" val="BottomLine"/>
</p:tagLst>
</file>

<file path=ppt/tags/tag285.xml><?xml version="1.0" encoding="utf-8"?>
<p:tagLst xmlns:a="http://schemas.openxmlformats.org/drawingml/2006/main" xmlns:r="http://schemas.openxmlformats.org/officeDocument/2006/relationships" xmlns:p="http://schemas.openxmlformats.org/presentationml/2006/main">
  <p:tag name="SHAPENAME" val="TopLin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8.xml><?xml version="1.0" encoding="utf-8"?>
<p:tagLst xmlns:a="http://schemas.openxmlformats.org/drawingml/2006/main" xmlns:r="http://schemas.openxmlformats.org/officeDocument/2006/relationships" xmlns:p="http://schemas.openxmlformats.org/presentationml/2006/main">
  <p:tag name="SHAPENAME" val="5. Source"/>
</p:tagLst>
</file>

<file path=ppt/tags/tag2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SHAPENAME" val="5. Sourc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SLIDETYPE" val="TitleWhi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aXr8WAgv0cG5g7IkN2Kntg"/>
</p:tagLst>
</file>

<file path=ppt/tags/tag29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9.xml><?xml version="1.0" encoding="utf-8"?>
<p:tagLst xmlns:a="http://schemas.openxmlformats.org/drawingml/2006/main" xmlns:r="http://schemas.openxmlformats.org/officeDocument/2006/relationships" xmlns:p="http://schemas.openxmlformats.org/presentationml/2006/main">
  <p:tag name="SHAPENAME" val="Subtitl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00.xml><?xml version="1.0" encoding="utf-8"?>
<p:tagLst xmlns:a="http://schemas.openxmlformats.org/drawingml/2006/main" xmlns:r="http://schemas.openxmlformats.org/officeDocument/2006/relationships" xmlns:p="http://schemas.openxmlformats.org/presentationml/2006/main">
  <p:tag name="SHAPENAME" val="Titl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08.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09.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11.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12.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13.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1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1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316.xml><?xml version="1.0" encoding="utf-8"?>
<p:tagLst xmlns:a="http://schemas.openxmlformats.org/drawingml/2006/main" xmlns:r="http://schemas.openxmlformats.org/officeDocument/2006/relationships" xmlns:p="http://schemas.openxmlformats.org/presentationml/2006/main">
  <p:tag name="NAME" val="CustomIcon"/>
</p:tagLst>
</file>

<file path=ppt/tags/tag317.xml><?xml version="1.0" encoding="utf-8"?>
<p:tagLst xmlns:a="http://schemas.openxmlformats.org/drawingml/2006/main" xmlns:r="http://schemas.openxmlformats.org/officeDocument/2006/relationships" xmlns:p="http://schemas.openxmlformats.org/presentationml/2006/main">
  <p:tag name="NAME" val="CustomIcon"/>
</p:tagLst>
</file>

<file path=ppt/tags/tag318.xml><?xml version="1.0" encoding="utf-8"?>
<p:tagLst xmlns:a="http://schemas.openxmlformats.org/drawingml/2006/main" xmlns:r="http://schemas.openxmlformats.org/officeDocument/2006/relationships" xmlns:p="http://schemas.openxmlformats.org/presentationml/2006/main">
  <p:tag name="NAME" val="CustomIcon"/>
</p:tagLst>
</file>

<file path=ppt/tags/tag319.xml><?xml version="1.0" encoding="utf-8"?>
<p:tagLst xmlns:a="http://schemas.openxmlformats.org/drawingml/2006/main" xmlns:r="http://schemas.openxmlformats.org/officeDocument/2006/relationships" xmlns:p="http://schemas.openxmlformats.org/presentationml/2006/main">
  <p:tag name="NAME" val="CustomIcon"/>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NAME" val="CustomIcon"/>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3.xml><?xml version="1.0" encoding="utf-8"?>
<p:tagLst xmlns:a="http://schemas.openxmlformats.org/drawingml/2006/main" xmlns:r="http://schemas.openxmlformats.org/officeDocument/2006/relationships" xmlns:p="http://schemas.openxmlformats.org/presentationml/2006/main">
  <p:tag name="NAME" val="LineBasicStrong"/>
</p:tagLst>
</file>

<file path=ppt/tags/tag324.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325.xml><?xml version="1.0" encoding="utf-8"?>
<p:tagLst xmlns:a="http://schemas.openxmlformats.org/drawingml/2006/main" xmlns:r="http://schemas.openxmlformats.org/officeDocument/2006/relationships" xmlns:p="http://schemas.openxmlformats.org/presentationml/2006/main">
  <p:tag name="NAME" val="LineBasicStrong"/>
</p:tagLst>
</file>

<file path=ppt/tags/tag326.xml><?xml version="1.0" encoding="utf-8"?>
<p:tagLst xmlns:a="http://schemas.openxmlformats.org/drawingml/2006/main" xmlns:r="http://schemas.openxmlformats.org/officeDocument/2006/relationships" xmlns:p="http://schemas.openxmlformats.org/presentationml/2006/main">
  <p:tag name="NAME" val="LineBasicStrong"/>
</p:tagLst>
</file>

<file path=ppt/tags/tag327.xml><?xml version="1.0" encoding="utf-8"?>
<p:tagLst xmlns:a="http://schemas.openxmlformats.org/drawingml/2006/main" xmlns:r="http://schemas.openxmlformats.org/officeDocument/2006/relationships" xmlns:p="http://schemas.openxmlformats.org/presentationml/2006/main">
  <p:tag name="NAME" val="LineBasicStrong"/>
</p:tagLst>
</file>

<file path=ppt/tags/tag328.xml><?xml version="1.0" encoding="utf-8"?>
<p:tagLst xmlns:a="http://schemas.openxmlformats.org/drawingml/2006/main" xmlns:r="http://schemas.openxmlformats.org/officeDocument/2006/relationships" xmlns:p="http://schemas.openxmlformats.org/presentationml/2006/main">
  <p:tag name="NAME" val="LineBasicStrong"/>
</p:tagLst>
</file>

<file path=ppt/tags/tag329.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7haM5V9GO5DyJmdROVzMr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PfPnAK5fSgpseRnUszqFk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3vQKFmQFXgmWGmAFjKteJ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jBI41UMBKWVbsRwJNbmD_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GqGRx7ThexSEDQxTofbTQ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GwYBKuWI.inTP3wkfn8jy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Mqy1RnSDKVKPBKlmY0Ksi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kOla08shukdC94bch_0v9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RPVGPlngacpmLTZ3hT0TlA"/>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8CNEQXPiE6QtXIdMIJNDt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nbuh5IxO2hg_ty3mvyjVe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duGoc0IcqzNNe.dpi2tjD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FgorMlunbYXK0kCprfjs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WNp_ki.Fy9J8_mjpqnpjW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TNfaAP0nuvx5V00FHqvC8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TmOwyhWeAq7BJGoLx7F3c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mOA.vpP0ulN4rJ4mwDqN9w"/>
</p:tagLst>
</file>

<file path=ppt/tags/tag348.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9.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2.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5.xml><?xml version="1.0" encoding="utf-8"?>
<p:tagLst xmlns:a="http://schemas.openxmlformats.org/drawingml/2006/main" xmlns:r="http://schemas.openxmlformats.org/officeDocument/2006/relationships" xmlns:p="http://schemas.openxmlformats.org/presentationml/2006/main">
  <p:tag name="1LEVEL" val="9"/>
  <p:tag name="2LEVEL" val="4.5"/>
  <p:tag name="3LEVEL" val="2.25"/>
  <p:tag name="4LEVEL" val="1.12"/>
  <p:tag name="5LEVEL" val="0.56"/>
</p:tagLst>
</file>

<file path=ppt/tags/tag356.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4.xml><?xml version="1.0" encoding="utf-8"?>
<p:tagLst xmlns:a="http://schemas.openxmlformats.org/drawingml/2006/main" xmlns:r="http://schemas.openxmlformats.org/officeDocument/2006/relationships" xmlns:p="http://schemas.openxmlformats.org/presentationml/2006/main">
  <p:tag name="NAME" val="LineBasicStrong"/>
</p:tagLst>
</file>

<file path=ppt/tags/tag3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6.xml><?xml version="1.0" encoding="utf-8"?>
<p:tagLst xmlns:a="http://schemas.openxmlformats.org/drawingml/2006/main" xmlns:r="http://schemas.openxmlformats.org/officeDocument/2006/relationships" xmlns:p="http://schemas.openxmlformats.org/presentationml/2006/main">
  <p:tag name="NAME" val="LineBasicStron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1LEVEL" val="10"/>
  <p:tag name="2LEVEL" val="5"/>
  <p:tag name="3LEVEL" val="2.5"/>
  <p:tag name="4LEVEL" val="1.25"/>
  <p:tag name="5LEVEL" val="0.62"/>
</p:tagLst>
</file>

<file path=ppt/tags/tag369.xml><?xml version="1.0" encoding="utf-8"?>
<p:tagLst xmlns:a="http://schemas.openxmlformats.org/drawingml/2006/main" xmlns:r="http://schemas.openxmlformats.org/officeDocument/2006/relationships" xmlns:p="http://schemas.openxmlformats.org/presentationml/2006/main">
  <p:tag name="NAME" val="LineBasicStrong"/>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NAME" val="LineBasicStrong"/>
</p:tagLst>
</file>

<file path=ppt/tags/tag371.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68.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69.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7.xml><?xml version="1.0" encoding="utf-8"?>
<p:tagLst xmlns:a="http://schemas.openxmlformats.org/drawingml/2006/main" xmlns:r="http://schemas.openxmlformats.org/officeDocument/2006/relationships" xmlns:p="http://schemas.openxmlformats.org/presentationml/2006/main">
  <p:tag name="SHAPENAME" val="BottomLine"/>
</p:tagLst>
</file>

<file path=ppt/tags/tag70.xml><?xml version="1.0" encoding="utf-8"?>
<p:tagLst xmlns:a="http://schemas.openxmlformats.org/drawingml/2006/main" xmlns:r="http://schemas.openxmlformats.org/officeDocument/2006/relationships" xmlns:p="http://schemas.openxmlformats.org/presentationml/2006/main">
  <p:tag name="SHAPENAME" val="TopLineLeft"/>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5. Source"/>
</p:tagLst>
</file>

<file path=ppt/tags/tag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79.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8.xml><?xml version="1.0" encoding="utf-8"?>
<p:tagLst xmlns:a="http://schemas.openxmlformats.org/drawingml/2006/main" xmlns:r="http://schemas.openxmlformats.org/officeDocument/2006/relationships" xmlns:p="http://schemas.openxmlformats.org/presentationml/2006/main">
  <p:tag name="SHAPENAME" val="TopLine"/>
</p:tagLst>
</file>

<file path=ppt/tags/tag80.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8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5. Source"/>
</p:tagLst>
</file>

<file path=ppt/tags/tag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9.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91.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92.xml><?xml version="1.0" encoding="utf-8"?>
<p:tagLst xmlns:a="http://schemas.openxmlformats.org/drawingml/2006/main" xmlns:r="http://schemas.openxmlformats.org/officeDocument/2006/relationships" xmlns:p="http://schemas.openxmlformats.org/presentationml/2006/main">
  <p:tag name="SHAPENAME" val="TopLineLeft"/>
</p:tagLst>
</file>

<file path=ppt/tags/tag93.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595959"/>
      </a:accent1>
      <a:accent2>
        <a:srgbClr val="969696"/>
      </a:accent2>
      <a:accent3>
        <a:srgbClr val="0070C0"/>
      </a:accent3>
      <a:accent4>
        <a:srgbClr val="79C6FF"/>
      </a:accent4>
      <a:accent5>
        <a:srgbClr val="FF64B8"/>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595959"/>
        </a:accent1>
        <a:accent2>
          <a:srgbClr val="969696"/>
        </a:accent2>
        <a:accent3>
          <a:srgbClr val="0070C0"/>
        </a:accent3>
        <a:accent4>
          <a:srgbClr val="79C6FF"/>
        </a:accent4>
        <a:accent5>
          <a:srgbClr val="FF64B8"/>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Template.potx" id="{1EA74C3E-B93D-4FC1-AF25-726B72987BF3}" vid="{E050150E-AF55-444E-9713-2BA8A87AA146}"/>
    </a:ext>
  </a:extLst>
</a:theme>
</file>

<file path=ppt/theme/theme2.xml><?xml version="1.0" encoding="utf-8"?>
<a:theme xmlns:a="http://schemas.openxmlformats.org/drawingml/2006/main" name="Contrast">
  <a:themeElements>
    <a:clrScheme name="Scheme2">
      <a:dk1>
        <a:srgbClr val="FFFFFF"/>
      </a:dk1>
      <a:lt1>
        <a:srgbClr val="595959"/>
      </a:lt1>
      <a:dk2>
        <a:srgbClr val="000000"/>
      </a:dk2>
      <a:lt2>
        <a:srgbClr val="000000"/>
      </a:lt2>
      <a:accent1>
        <a:srgbClr val="FFFFFF"/>
      </a:accent1>
      <a:accent2>
        <a:srgbClr val="969696"/>
      </a:accent2>
      <a:accent3>
        <a:srgbClr val="0070C0"/>
      </a:accent3>
      <a:accent4>
        <a:srgbClr val="79C6FF"/>
      </a:accent4>
      <a:accent5>
        <a:srgbClr val="FF64B8"/>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595959"/>
        </a:lt1>
        <a:dk2>
          <a:srgbClr val="000000"/>
        </a:dk2>
        <a:lt2>
          <a:srgbClr val="000000"/>
        </a:lt2>
        <a:accent1>
          <a:srgbClr val="FFFFFF"/>
        </a:accent1>
        <a:accent2>
          <a:srgbClr val="969696"/>
        </a:accent2>
        <a:accent3>
          <a:srgbClr val="0070C0"/>
        </a:accent3>
        <a:accent4>
          <a:srgbClr val="79C6FF"/>
        </a:accent4>
        <a:accent5>
          <a:srgbClr val="FF64B8"/>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Template.potx" id="{1EA74C3E-B93D-4FC1-AF25-726B72987BF3}" vid="{1C7FC8D6-EB71-4519-86C0-4712AA18382E}"/>
    </a:ext>
  </a:extLst>
</a:theme>
</file>

<file path=ppt/theme/theme3.xml><?xml version="1.0" encoding="utf-8"?>
<a:theme xmlns:a="http://schemas.openxmlformats.org/drawingml/2006/main" name="BCBSVT_CorporateTemplate">
  <a:themeElements>
    <a:clrScheme name="Custom 2">
      <a:dk1>
        <a:sysClr val="windowText" lastClr="000000"/>
      </a:dk1>
      <a:lt1>
        <a:sysClr val="window" lastClr="FFFFFF"/>
      </a:lt1>
      <a:dk2>
        <a:srgbClr val="1F497D"/>
      </a:dk2>
      <a:lt2>
        <a:srgbClr val="EEECE1"/>
      </a:lt2>
      <a:accent1>
        <a:srgbClr val="0077C8"/>
      </a:accent1>
      <a:accent2>
        <a:srgbClr val="99D6EA"/>
      </a:accent2>
      <a:accent3>
        <a:srgbClr val="5D6439"/>
      </a:accent3>
      <a:accent4>
        <a:srgbClr val="8C8C48"/>
      </a:accent4>
      <a:accent5>
        <a:srgbClr val="4BACC6"/>
      </a:accent5>
      <a:accent6>
        <a:srgbClr val="F79646"/>
      </a:accent6>
      <a:hlink>
        <a:srgbClr val="0077C8"/>
      </a:hlink>
      <a:folHlink>
        <a:srgbClr val="0077C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CBSVT_CorporateTemplate.pot [Compatibility Mode]" id="{485C787B-B887-457D-B82F-729A9788A20B}" vid="{070A634E-7449-4063-8297-3A33FEE56A13}"/>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56376A1-D0B9-442B-9C8F-2360BFFF44F7}">
  <we:reference id="wa200001625" version="1.0.0.7" store="en-US" storeType="OMEX"/>
  <we:alternateReferences>
    <we:reference id="wa200001625" version="1.0.0.7" store="" storeType="OMEX"/>
  </we:alternateReferences>
  <we:properties>
    <we:property name="Office.AutoShowTaskpaneWithDocument" value="tru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ad67c682-d944-4999-a419-dd9aa801d0cd">Y7PYHJ2QA4K7-856291252-2</_dlc_DocId>
    <_dlc_DocIdUrl xmlns="ad67c682-d944-4999-a419-dd9aa801d0cd">
      <Url>https://outside.vermont.gov/dept/DFR/_layouts/15/DocIdRedir.aspx?ID=Y7PYHJ2QA4K7-856291252-2</Url>
      <Description>Y7PYHJ2QA4K7-856291252-2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485B33A02B6444AEC5739ECDDB7806" ma:contentTypeVersion="1" ma:contentTypeDescription="Create a new document." ma:contentTypeScope="" ma:versionID="077a48efd54e5c6201bf3e8aefd686aa">
  <xsd:schema xmlns:xsd="http://www.w3.org/2001/XMLSchema" xmlns:xs="http://www.w3.org/2001/XMLSchema" xmlns:p="http://schemas.microsoft.com/office/2006/metadata/properties" xmlns:ns2="ad67c682-d944-4999-a419-dd9aa801d0cd" targetNamespace="http://schemas.microsoft.com/office/2006/metadata/properties" ma:root="true" ma:fieldsID="95375e8dbd0b50bd378643ebfda37956" ns2:_="">
    <xsd:import namespace="ad67c682-d944-4999-a419-dd9aa801d0c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67c682-d944-4999-a419-dd9aa801d0c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D77B8FD-2227-4555-8946-FE468603D151}">
  <ds:schemaRefs>
    <ds:schemaRef ds:uri="http://schemas.microsoft.com/sharepoint/v3/contenttype/forms"/>
  </ds:schemaRefs>
</ds:datastoreItem>
</file>

<file path=customXml/itemProps2.xml><?xml version="1.0" encoding="utf-8"?>
<ds:datastoreItem xmlns:ds="http://schemas.openxmlformats.org/officeDocument/2006/customXml" ds:itemID="{01168FA5-1DDE-44B6-AD80-E9369FEB9B40}">
  <ds:schemaRefs>
    <ds:schemaRef ds:uri="http://schemas.microsoft.com/office/2006/metadata/properties"/>
    <ds:schemaRef ds:uri="http://schemas.microsoft.com/office/infopath/2007/PartnerControls"/>
    <ds:schemaRef ds:uri="7b9b0d9d-b281-425e-aec8-8529d8e25d70"/>
    <ds:schemaRef ds:uri="536c52f2-b60e-4473-b827-536ac53d8f20"/>
  </ds:schemaRefs>
</ds:datastoreItem>
</file>

<file path=customXml/itemProps3.xml><?xml version="1.0" encoding="utf-8"?>
<ds:datastoreItem xmlns:ds="http://schemas.openxmlformats.org/officeDocument/2006/customXml" ds:itemID="{87745482-DF51-418E-A1CC-8872E0A26016}"/>
</file>

<file path=customXml/itemProps4.xml><?xml version="1.0" encoding="utf-8"?>
<ds:datastoreItem xmlns:ds="http://schemas.openxmlformats.org/officeDocument/2006/customXml" ds:itemID="{EB2003F5-9109-4708-AFD6-12A9F48674B8}"/>
</file>

<file path=docProps/app.xml><?xml version="1.0" encoding="utf-8"?>
<Properties xmlns="http://schemas.openxmlformats.org/officeDocument/2006/extended-properties" xmlns:vt="http://schemas.openxmlformats.org/officeDocument/2006/docPropsVTypes">
  <Template>Template</Template>
  <TotalTime>8828</TotalTime>
  <Words>2628</Words>
  <Application>Microsoft Office PowerPoint</Application>
  <PresentationFormat>Widescreen</PresentationFormat>
  <Paragraphs>239</Paragraphs>
  <Slides>15</Slides>
  <Notes>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7" baseType="lpstr">
      <vt:lpstr>Segoe UI</vt:lpstr>
      <vt:lpstr>Univers 65 Bold</vt:lpstr>
      <vt:lpstr>Wingdings</vt:lpstr>
      <vt:lpstr>Courier New</vt:lpstr>
      <vt:lpstr>Lucida Grande</vt:lpstr>
      <vt:lpstr>Arial</vt:lpstr>
      <vt:lpstr>Trebuchet MS</vt:lpstr>
      <vt:lpstr>Calibri</vt:lpstr>
      <vt:lpstr>White</vt:lpstr>
      <vt:lpstr>Contrast</vt:lpstr>
      <vt:lpstr>BCBSVT_CorporateTemplate</vt:lpstr>
      <vt:lpstr>think-cell Slide</vt:lpstr>
      <vt:lpstr>Joint Presentation by Blue Cross Blue Shield of Michigan and Blue Cross and Blue Shield of Vermont</vt:lpstr>
      <vt:lpstr>Agenda for today’s discussion</vt:lpstr>
      <vt:lpstr>PowerPoint Presentation</vt:lpstr>
      <vt:lpstr>BCBSM is well positioned to support BCBSVT through our strong mission-driven focus, scale, performance, innovation, and partnerships</vt:lpstr>
      <vt:lpstr>Our mission is similar to BCBSVT, focused on our subscribers and the broader communities we serve and devoted to non-profit healthcare</vt:lpstr>
      <vt:lpstr>Our plan has grown and evolved significantly, making substantial progress in our ability to serve subscribers across all walks of life</vt:lpstr>
      <vt:lpstr>We have a history of actively shaping healthcare in Michigan and across the nation through innovative partnerships with other Blues</vt:lpstr>
      <vt:lpstr>Our people are at the core of all we do</vt:lpstr>
      <vt:lpstr>We have invested in our local communities to advance the health of Michiganders and create strong and vibrant neighborhoods</vt:lpstr>
      <vt:lpstr>Our joint vision is to better serve the health needs of Vermonters and strengthen the not-for-profit Blues in an evolving landscape</vt:lpstr>
      <vt:lpstr>We worked collaboratively with BCBSVT to develop a partnership structure focused on the needs of BCBSVT, its customers, and the state of Vermont</vt:lpstr>
      <vt:lpstr>Our partnership has a strong value proposition for BCBSVT and Vermonters</vt:lpstr>
      <vt:lpstr>We will continue working collaboratively to achieve our joint vision and ensure a successful partnership via an Integration Management Office</vt:lpstr>
      <vt:lpstr>Affiliation will provide many benefits to BCBSVT and the state of Vermont and allow BCBSVT to enhance its local presence</vt:lpstr>
      <vt:lpstr>Proposed affiliation satisfies all standards for approval under the Vermont Form A statute (8 V.S.A. § 3683)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(Arial 44 pt, bold bottom-aligned)</dc:title>
  <dc:subject/>
  <dc:creator>Jack Gordon</dc:creator>
  <cp:keywords/>
  <dc:description/>
  <cp:lastModifiedBy>Rebecca Heintz</cp:lastModifiedBy>
  <cp:revision>26</cp:revision>
  <dcterms:created xsi:type="dcterms:W3CDTF">2023-07-05T14:06:21Z</dcterms:created>
  <dcterms:modified xsi:type="dcterms:W3CDTF">2023-08-25T15:50:30Z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LastEdited">
    <vt:lpwstr>2022-02-17 09:25 AM</vt:lpwstr>
  </property>
  <property fmtid="{D5CDD505-2E9C-101B-9397-08002B2CF9AE}" pid="3" name="ContentTypeId">
    <vt:lpwstr>0x010100A7485B33A02B6444AEC5739ECDDB7806</vt:lpwstr>
  </property>
  <property fmtid="{D5CDD505-2E9C-101B-9397-08002B2CF9AE}" pid="4" name="MediaServiceImageTags">
    <vt:lpwstr/>
  </property>
  <property fmtid="{D5CDD505-2E9C-101B-9397-08002B2CF9AE}" pid="5" name="_dlc_DocIdItemGuid">
    <vt:lpwstr>bab6a347-6f5a-4861-920c-b8691b845f03</vt:lpwstr>
  </property>
</Properties>
</file>